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6" r:id="rId15"/>
    <p:sldId id="270" r:id="rId16"/>
    <p:sldId id="281" r:id="rId17"/>
    <p:sldId id="283" r:id="rId18"/>
    <p:sldId id="272" r:id="rId19"/>
    <p:sldId id="284" r:id="rId20"/>
    <p:sldId id="273" r:id="rId21"/>
    <p:sldId id="286" r:id="rId22"/>
    <p:sldId id="287" r:id="rId23"/>
    <p:sldId id="290"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44E297-F5DE-4E07-96F8-28B32806C09D}" type="datetimeFigureOut">
              <a:rPr lang="fr-FR" smtClean="0"/>
              <a:t>31/05/2016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485C89-1044-4DD1-835C-A83CB1C0951E}" type="slidenum">
              <a:rPr lang="fr-FR" smtClean="0"/>
              <a:t>‹N°›</a:t>
            </a:fld>
            <a:endParaRPr lang="fr-FR"/>
          </a:p>
        </p:txBody>
      </p:sp>
    </p:spTree>
    <p:extLst>
      <p:ext uri="{BB962C8B-B14F-4D97-AF65-F5344CB8AC3E}">
        <p14:creationId xmlns:p14="http://schemas.microsoft.com/office/powerpoint/2010/main" val="256698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5939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1EC738-F6CD-4C52-8F83-8135F95A09E1}" type="slidenum">
              <a:rPr lang="fr-FR" altLang="fr-FR" sz="1200"/>
              <a:pPr/>
              <a:t>21</a:t>
            </a:fld>
            <a:endParaRPr lang="fr-FR" altLang="fr-FR" sz="1200"/>
          </a:p>
        </p:txBody>
      </p:sp>
    </p:spTree>
    <p:extLst>
      <p:ext uri="{BB962C8B-B14F-4D97-AF65-F5344CB8AC3E}">
        <p14:creationId xmlns:p14="http://schemas.microsoft.com/office/powerpoint/2010/main" val="315721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6246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E81043B-9C33-424F-A3F5-112374E3FB6D}" type="slidenum">
              <a:rPr lang="fr-FR" altLang="fr-FR" sz="1200"/>
              <a:pPr/>
              <a:t>23</a:t>
            </a:fld>
            <a:endParaRPr lang="fr-FR" altLang="fr-FR" sz="1200"/>
          </a:p>
        </p:txBody>
      </p:sp>
    </p:spTree>
    <p:extLst>
      <p:ext uri="{BB962C8B-B14F-4D97-AF65-F5344CB8AC3E}">
        <p14:creationId xmlns:p14="http://schemas.microsoft.com/office/powerpoint/2010/main" val="3573533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2" Type="http://schemas.openxmlformats.org/officeDocument/2006/relationships/hyperlink" Target="Livret%20scolair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Evaluation </a:t>
            </a:r>
            <a:endParaRPr lang="fr-FR" dirty="0"/>
          </a:p>
        </p:txBody>
      </p:sp>
      <p:sp>
        <p:nvSpPr>
          <p:cNvPr id="3" name="Sous-titre 2"/>
          <p:cNvSpPr>
            <a:spLocks noGrp="1"/>
          </p:cNvSpPr>
          <p:nvPr>
            <p:ph type="subTitle" idx="1"/>
          </p:nvPr>
        </p:nvSpPr>
        <p:spPr>
          <a:xfrm>
            <a:off x="1507066" y="4050833"/>
            <a:ext cx="8017933" cy="1918167"/>
          </a:xfrm>
        </p:spPr>
        <p:txBody>
          <a:bodyPr>
            <a:noAutofit/>
          </a:bodyPr>
          <a:lstStyle/>
          <a:p>
            <a:r>
              <a:rPr lang="fr-FR" sz="1400" dirty="0" smtClean="0"/>
              <a:t>Constat et bilan </a:t>
            </a:r>
          </a:p>
          <a:p>
            <a:r>
              <a:rPr lang="fr-FR" sz="1400" dirty="0" smtClean="0"/>
              <a:t>Pratiques innovantes </a:t>
            </a:r>
          </a:p>
          <a:p>
            <a:r>
              <a:rPr lang="fr-FR" sz="1400" dirty="0" smtClean="0"/>
              <a:t>La construction d’outils d’évaluation</a:t>
            </a:r>
          </a:p>
          <a:p>
            <a:r>
              <a:rPr lang="fr-FR" sz="1400" dirty="0" smtClean="0"/>
              <a:t>Les outils institutionnels </a:t>
            </a:r>
            <a:endParaRPr lang="fr-FR" sz="1400" dirty="0"/>
          </a:p>
        </p:txBody>
      </p:sp>
    </p:spTree>
    <p:extLst>
      <p:ext uri="{BB962C8B-B14F-4D97-AF65-F5344CB8AC3E}">
        <p14:creationId xmlns:p14="http://schemas.microsoft.com/office/powerpoint/2010/main" val="2543166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d’une échelle uniforme</a:t>
            </a:r>
            <a:br>
              <a:rPr lang="fr-FR" dirty="0" smtClean="0"/>
            </a:br>
            <a:r>
              <a:rPr lang="fr-FR" dirty="0" smtClean="0"/>
              <a:t>utiliser le langage oral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76922789"/>
              </p:ext>
            </p:extLst>
          </p:nvPr>
        </p:nvGraphicFramePr>
        <p:xfrm>
          <a:off x="677333" y="2160587"/>
          <a:ext cx="8596842" cy="4478752"/>
        </p:xfrm>
        <a:graphic>
          <a:graphicData uri="http://schemas.openxmlformats.org/drawingml/2006/table">
            <a:tbl>
              <a:tblPr firstRow="1" bandRow="1">
                <a:tableStyleId>{5C22544A-7EE6-4342-B048-85BDC9FD1C3A}</a:tableStyleId>
              </a:tblPr>
              <a:tblGrid>
                <a:gridCol w="2865614"/>
                <a:gridCol w="2865614"/>
                <a:gridCol w="2865614"/>
              </a:tblGrid>
              <a:tr h="1232066">
                <a:tc>
                  <a:txBody>
                    <a:bodyPr/>
                    <a:lstStyle/>
                    <a:p>
                      <a:r>
                        <a:rPr lang="fr-FR" dirty="0" smtClean="0"/>
                        <a:t>Connaissances</a:t>
                      </a:r>
                      <a:r>
                        <a:rPr lang="fr-FR" baseline="0" dirty="0" smtClean="0"/>
                        <a:t> et compétences </a:t>
                      </a:r>
                      <a:endParaRPr lang="fr-FR" dirty="0"/>
                    </a:p>
                  </a:txBody>
                  <a:tcPr/>
                </a:tc>
                <a:tc>
                  <a:txBody>
                    <a:bodyPr/>
                    <a:lstStyle/>
                    <a:p>
                      <a:r>
                        <a:rPr lang="fr-FR" dirty="0" smtClean="0"/>
                        <a:t>Acquisitions</a:t>
                      </a:r>
                      <a:r>
                        <a:rPr lang="fr-FR" baseline="0" dirty="0" smtClean="0"/>
                        <a:t> de l’élève </a:t>
                      </a:r>
                      <a:endParaRPr lang="fr-FR" dirty="0"/>
                    </a:p>
                  </a:txBody>
                  <a:tcPr/>
                </a:tc>
                <a:tc>
                  <a:txBody>
                    <a:bodyPr/>
                    <a:lstStyle/>
                    <a:p>
                      <a:r>
                        <a:rPr lang="fr-FR" dirty="0" smtClean="0"/>
                        <a:t>Axes de progrès </a:t>
                      </a:r>
                      <a:endParaRPr lang="fr-FR" dirty="0"/>
                    </a:p>
                  </a:txBody>
                  <a:tcPr/>
                </a:tc>
              </a:tr>
              <a:tr h="3246686">
                <a:tc>
                  <a:txBody>
                    <a:bodyPr/>
                    <a:lstStyle/>
                    <a:p>
                      <a:r>
                        <a:rPr lang="fr-FR" dirty="0" smtClean="0"/>
                        <a:t>-Placer sa voix</a:t>
                      </a:r>
                    </a:p>
                    <a:p>
                      <a:r>
                        <a:rPr lang="fr-FR" dirty="0" smtClean="0"/>
                        <a:t>-Organiser</a:t>
                      </a:r>
                      <a:r>
                        <a:rPr lang="fr-FR" baseline="0" dirty="0" smtClean="0"/>
                        <a:t> et présenter ses idées de façon claires</a:t>
                      </a:r>
                    </a:p>
                    <a:p>
                      <a:r>
                        <a:rPr lang="fr-FR" baseline="0" dirty="0" smtClean="0"/>
                        <a:t>-Communiquer avec son corps </a:t>
                      </a:r>
                    </a:p>
                    <a:p>
                      <a:r>
                        <a:rPr lang="fr-FR" baseline="0" dirty="0" smtClean="0"/>
                        <a:t>-Savoir écouter et tenir compte des propos des autres  </a:t>
                      </a:r>
                      <a:endParaRPr lang="fr-FR" dirty="0"/>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1306588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échelle descriptive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41474965"/>
              </p:ext>
            </p:extLst>
          </p:nvPr>
        </p:nvGraphicFramePr>
        <p:xfrm>
          <a:off x="569844" y="2160588"/>
          <a:ext cx="8704332" cy="4531760"/>
        </p:xfrm>
        <a:graphic>
          <a:graphicData uri="http://schemas.openxmlformats.org/drawingml/2006/table">
            <a:tbl>
              <a:tblPr firstRow="1" bandRow="1">
                <a:tableStyleId>{5C22544A-7EE6-4342-B048-85BDC9FD1C3A}</a:tableStyleId>
              </a:tblPr>
              <a:tblGrid>
                <a:gridCol w="2901444"/>
                <a:gridCol w="2901444"/>
                <a:gridCol w="2901444"/>
              </a:tblGrid>
              <a:tr h="1522197">
                <a:tc>
                  <a:txBody>
                    <a:bodyPr/>
                    <a:lstStyle/>
                    <a:p>
                      <a:r>
                        <a:rPr lang="fr-FR" dirty="0" smtClean="0"/>
                        <a:t>Les</a:t>
                      </a:r>
                      <a:r>
                        <a:rPr lang="fr-FR" baseline="0" dirty="0" smtClean="0"/>
                        <a:t> différents niveaux dans la tâche </a:t>
                      </a:r>
                      <a:endParaRPr lang="fr-FR" dirty="0"/>
                    </a:p>
                  </a:txBody>
                  <a:tcPr/>
                </a:tc>
                <a:tc>
                  <a:txBody>
                    <a:bodyPr/>
                    <a:lstStyle/>
                    <a:p>
                      <a:r>
                        <a:rPr lang="fr-FR" dirty="0" smtClean="0"/>
                        <a:t>Acquisitions</a:t>
                      </a:r>
                      <a:r>
                        <a:rPr lang="fr-FR" baseline="0" dirty="0" smtClean="0"/>
                        <a:t> de l’élève </a:t>
                      </a:r>
                      <a:endParaRPr lang="fr-FR" dirty="0"/>
                    </a:p>
                  </a:txBody>
                  <a:tcPr/>
                </a:tc>
                <a:tc>
                  <a:txBody>
                    <a:bodyPr/>
                    <a:lstStyle/>
                    <a:p>
                      <a:r>
                        <a:rPr lang="fr-FR" dirty="0" smtClean="0"/>
                        <a:t>Axes de progrès </a:t>
                      </a:r>
                      <a:endParaRPr lang="fr-FR" dirty="0"/>
                    </a:p>
                  </a:txBody>
                  <a:tcPr/>
                </a:tc>
              </a:tr>
              <a:tr h="3009563">
                <a:tc>
                  <a:txBody>
                    <a:bodyPr/>
                    <a:lstStyle/>
                    <a:p>
                      <a:r>
                        <a:rPr lang="fr-FR" dirty="0" smtClean="0"/>
                        <a:t>-communication hésitante et peu assurée</a:t>
                      </a:r>
                    </a:p>
                    <a:p>
                      <a:r>
                        <a:rPr lang="fr-FR" dirty="0" smtClean="0"/>
                        <a:t>-communication</a:t>
                      </a:r>
                      <a:r>
                        <a:rPr lang="fr-FR" baseline="0" dirty="0" smtClean="0"/>
                        <a:t>  claire, manque de synthèse </a:t>
                      </a:r>
                    </a:p>
                    <a:p>
                      <a:endParaRPr lang="fr-FR" baseline="0" dirty="0" smtClean="0"/>
                    </a:p>
                    <a:p>
                      <a:r>
                        <a:rPr lang="fr-FR" baseline="0" dirty="0" smtClean="0"/>
                        <a:t>-Le communiquant synthétique</a:t>
                      </a:r>
                    </a:p>
                    <a:p>
                      <a:r>
                        <a:rPr lang="fr-FR" baseline="0" dirty="0" smtClean="0"/>
                        <a:t> </a:t>
                      </a:r>
                    </a:p>
                    <a:p>
                      <a:r>
                        <a:rPr lang="fr-FR" baseline="0" dirty="0" smtClean="0"/>
                        <a:t>-le communiquant à l’écoute et convainquant </a:t>
                      </a:r>
                      <a:r>
                        <a:rPr lang="fr-FR" dirty="0" smtClean="0"/>
                        <a:t> </a:t>
                      </a:r>
                      <a:endParaRPr lang="fr-FR" dirty="0"/>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1786223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L’auto évaluation </a:t>
            </a:r>
            <a:endParaRPr lang="fr-FR" dirty="0"/>
          </a:p>
        </p:txBody>
      </p:sp>
      <p:sp>
        <p:nvSpPr>
          <p:cNvPr id="3" name="Espace réservé du contenu 2"/>
          <p:cNvSpPr>
            <a:spLocks noGrp="1"/>
          </p:cNvSpPr>
          <p:nvPr>
            <p:ph idx="1"/>
          </p:nvPr>
        </p:nvSpPr>
        <p:spPr>
          <a:xfrm>
            <a:off x="463826" y="1364975"/>
            <a:ext cx="8810176" cy="4676388"/>
          </a:xfrm>
        </p:spPr>
        <p:txBody>
          <a:bodyPr/>
          <a:lstStyle/>
          <a:p>
            <a:endParaRPr lang="fr-FR" dirty="0" smtClean="0"/>
          </a:p>
          <a:p>
            <a:endParaRPr lang="fr-FR" dirty="0"/>
          </a:p>
          <a:p>
            <a:endParaRPr lang="fr-FR" dirty="0" smtClean="0"/>
          </a:p>
          <a:p>
            <a:endParaRPr lang="fr-FR" dirty="0"/>
          </a:p>
          <a:p>
            <a:r>
              <a:rPr lang="fr-FR" sz="2800" dirty="0" smtClean="0"/>
              <a:t>Une stratégie de régulation des apprentissages qui contribue à ancrer les élèves dans une dynamique de progrès</a:t>
            </a:r>
            <a:endParaRPr lang="fr-FR" sz="2800" dirty="0"/>
          </a:p>
        </p:txBody>
      </p:sp>
    </p:spTree>
    <p:extLst>
      <p:ext uri="{BB962C8B-B14F-4D97-AF65-F5344CB8AC3E}">
        <p14:creationId xmlns:p14="http://schemas.microsoft.com/office/powerpoint/2010/main" val="138200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fiche d’auto évaluation</a:t>
            </a:r>
            <a:br>
              <a:rPr lang="fr-FR" dirty="0" smtClean="0"/>
            </a:br>
            <a:r>
              <a:rPr lang="fr-FR" dirty="0" smtClean="0"/>
              <a:t>avec les deux types d’échelle d’évaluation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995695440"/>
              </p:ext>
            </p:extLst>
          </p:nvPr>
        </p:nvGraphicFramePr>
        <p:xfrm>
          <a:off x="114299" y="2160588"/>
          <a:ext cx="9159704" cy="5790921"/>
        </p:xfrm>
        <a:graphic>
          <a:graphicData uri="http://schemas.openxmlformats.org/drawingml/2006/table">
            <a:tbl>
              <a:tblPr firstRow="1" bandRow="1">
                <a:tableStyleId>{5C22544A-7EE6-4342-B048-85BDC9FD1C3A}</a:tableStyleId>
              </a:tblPr>
              <a:tblGrid>
                <a:gridCol w="2289926"/>
                <a:gridCol w="2289926"/>
                <a:gridCol w="2289926"/>
                <a:gridCol w="2289926"/>
              </a:tblGrid>
              <a:tr h="960120">
                <a:tc>
                  <a:txBody>
                    <a:bodyPr/>
                    <a:lstStyle/>
                    <a:p>
                      <a:r>
                        <a:rPr lang="fr-FR" dirty="0" smtClean="0"/>
                        <a:t>Ce qu’il faut apprendre </a:t>
                      </a:r>
                    </a:p>
                  </a:txBody>
                  <a:tcPr/>
                </a:tc>
                <a:tc>
                  <a:txBody>
                    <a:bodyPr/>
                    <a:lstStyle/>
                    <a:p>
                      <a:r>
                        <a:rPr lang="fr-FR" dirty="0" smtClean="0"/>
                        <a:t>Ce que j’ai réussi?</a:t>
                      </a:r>
                    </a:p>
                    <a:p>
                      <a:r>
                        <a:rPr lang="fr-FR" dirty="0" smtClean="0"/>
                        <a:t> </a:t>
                      </a:r>
                      <a:endParaRPr lang="fr-FR" dirty="0"/>
                    </a:p>
                  </a:txBody>
                  <a:tcPr/>
                </a:tc>
                <a:tc>
                  <a:txBody>
                    <a:bodyPr/>
                    <a:lstStyle/>
                    <a:p>
                      <a:r>
                        <a:rPr lang="fr-FR" dirty="0" smtClean="0"/>
                        <a:t>Ce que je ne sais pas encore faire?  </a:t>
                      </a:r>
                      <a:endParaRPr lang="fr-FR" dirty="0"/>
                    </a:p>
                  </a:txBody>
                  <a:tcPr/>
                </a:tc>
                <a:tc>
                  <a:txBody>
                    <a:bodyPr/>
                    <a:lstStyle/>
                    <a:p>
                      <a:r>
                        <a:rPr lang="fr-FR" dirty="0" smtClean="0"/>
                        <a:t>Comment résoudre ces difficultés? </a:t>
                      </a:r>
                      <a:endParaRPr lang="fr-FR" dirty="0"/>
                    </a:p>
                  </a:txBody>
                  <a:tcPr/>
                </a:tc>
              </a:tr>
              <a:tr h="9601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 les différents niveaux de qualité d’une tâche  </a:t>
                      </a:r>
                    </a:p>
                    <a:p>
                      <a:endParaRPr lang="fr-FR" dirty="0"/>
                    </a:p>
                  </a:txBody>
                  <a:tcPr/>
                </a:tc>
                <a:tc>
                  <a:txBody>
                    <a:bodyPr/>
                    <a:lstStyle/>
                    <a:p>
                      <a:r>
                        <a:rPr lang="fr-FR" dirty="0" smtClean="0"/>
                        <a:t>Ou je me situe?  </a:t>
                      </a:r>
                      <a:endParaRPr lang="fr-FR" dirty="0"/>
                    </a:p>
                  </a:txBody>
                  <a:tcPr/>
                </a:tc>
                <a:tc>
                  <a:txBody>
                    <a:bodyPr/>
                    <a:lstStyle/>
                    <a:p>
                      <a:r>
                        <a:rPr lang="fr-FR" dirty="0" smtClean="0"/>
                        <a:t>Quel</a:t>
                      </a:r>
                      <a:r>
                        <a:rPr lang="fr-FR" baseline="0" dirty="0" smtClean="0"/>
                        <a:t> niveau je me fixe comme objectif? </a:t>
                      </a:r>
                      <a:endParaRPr lang="fr-FR" dirty="0"/>
                    </a:p>
                  </a:txBody>
                  <a:tcPr/>
                </a:tc>
                <a:tc>
                  <a:txBody>
                    <a:bodyPr/>
                    <a:lstStyle/>
                    <a:p>
                      <a:r>
                        <a:rPr lang="fr-FR" dirty="0" smtClean="0"/>
                        <a:t>Comment accéder au niveau supérieur? </a:t>
                      </a:r>
                      <a:endParaRPr lang="fr-FR" dirty="0"/>
                    </a:p>
                  </a:txBody>
                  <a:tcPr/>
                </a:tc>
              </a:tr>
              <a:tr h="3642081">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424231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Une </a:t>
            </a:r>
            <a:r>
              <a:rPr lang="fr-FR" dirty="0" smtClean="0"/>
              <a:t>progressivité possible </a:t>
            </a:r>
            <a:endParaRPr lang="fr-FR" dirty="0"/>
          </a:p>
        </p:txBody>
      </p:sp>
      <p:sp>
        <p:nvSpPr>
          <p:cNvPr id="3" name="Espace réservé du contenu 2"/>
          <p:cNvSpPr>
            <a:spLocks noGrp="1"/>
          </p:cNvSpPr>
          <p:nvPr>
            <p:ph idx="1"/>
          </p:nvPr>
        </p:nvSpPr>
        <p:spPr/>
        <p:txBody>
          <a:bodyPr/>
          <a:lstStyle/>
          <a:p>
            <a:r>
              <a:rPr lang="fr-FR" dirty="0" smtClean="0"/>
              <a:t>D’abord apprendre à se situer </a:t>
            </a:r>
          </a:p>
          <a:p>
            <a:r>
              <a:rPr lang="fr-FR" dirty="0" smtClean="0"/>
              <a:t>Ensuite savoir comment s’organiser pour progresser </a:t>
            </a:r>
          </a:p>
          <a:p>
            <a:r>
              <a:rPr lang="fr-FR" dirty="0" smtClean="0"/>
              <a:t>Pour que cela soit possible il faut que l’enseignant fournisse aux élèves les démarches de régulation.  </a:t>
            </a:r>
            <a:endParaRPr lang="fr-FR" dirty="0"/>
          </a:p>
        </p:txBody>
      </p:sp>
    </p:spTree>
    <p:extLst>
      <p:ext uri="{BB962C8B-B14F-4D97-AF65-F5344CB8AC3E}">
        <p14:creationId xmlns:p14="http://schemas.microsoft.com/office/powerpoint/2010/main" val="2556863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15617"/>
          </a:xfrm>
        </p:spPr>
        <p:txBody>
          <a:bodyPr/>
          <a:lstStyle/>
          <a:p>
            <a:r>
              <a:rPr lang="fr-FR" dirty="0" smtClean="0"/>
              <a:t>La </a:t>
            </a:r>
            <a:r>
              <a:rPr lang="fr-FR" dirty="0" err="1" smtClean="0"/>
              <a:t>co</a:t>
            </a:r>
            <a:r>
              <a:rPr lang="fr-FR" dirty="0" smtClean="0"/>
              <a:t>-évaluation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08221362"/>
              </p:ext>
            </p:extLst>
          </p:nvPr>
        </p:nvGraphicFramePr>
        <p:xfrm>
          <a:off x="677336" y="2160588"/>
          <a:ext cx="8596839" cy="3312238"/>
        </p:xfrm>
        <a:graphic>
          <a:graphicData uri="http://schemas.openxmlformats.org/drawingml/2006/table">
            <a:tbl>
              <a:tblPr firstRow="1" bandRow="1">
                <a:tableStyleId>{5C22544A-7EE6-4342-B048-85BDC9FD1C3A}</a:tableStyleId>
              </a:tblPr>
              <a:tblGrid>
                <a:gridCol w="2865613"/>
                <a:gridCol w="2865613"/>
                <a:gridCol w="2865613"/>
              </a:tblGrid>
              <a:tr h="397082">
                <a:tc>
                  <a:txBody>
                    <a:bodyPr/>
                    <a:lstStyle/>
                    <a:p>
                      <a:endParaRPr lang="fr-FR" dirty="0"/>
                    </a:p>
                  </a:txBody>
                  <a:tcPr/>
                </a:tc>
                <a:tc>
                  <a:txBody>
                    <a:bodyPr/>
                    <a:lstStyle/>
                    <a:p>
                      <a:endParaRPr lang="fr-FR"/>
                    </a:p>
                  </a:txBody>
                  <a:tcPr/>
                </a:tc>
                <a:tc>
                  <a:txBody>
                    <a:bodyPr/>
                    <a:lstStyle/>
                    <a:p>
                      <a:endParaRPr lang="fr-FR" dirty="0"/>
                    </a:p>
                  </a:txBody>
                  <a:tcPr/>
                </a:tc>
              </a:tr>
              <a:tr h="1457578">
                <a:tc>
                  <a:txBody>
                    <a:bodyPr/>
                    <a:lstStyle/>
                    <a:p>
                      <a:r>
                        <a:rPr lang="fr-FR" dirty="0" smtClean="0"/>
                        <a:t>Recueil des informations</a:t>
                      </a:r>
                    </a:p>
                    <a:p>
                      <a:r>
                        <a:rPr lang="fr-FR" dirty="0" smtClean="0"/>
                        <a:t>À partir des grilles fournies par l’enseignant  </a:t>
                      </a:r>
                      <a:endParaRPr lang="fr-FR" dirty="0"/>
                    </a:p>
                  </a:txBody>
                  <a:tcPr/>
                </a:tc>
                <a:tc>
                  <a:txBody>
                    <a:bodyPr/>
                    <a:lstStyle/>
                    <a:p>
                      <a:r>
                        <a:rPr lang="fr-FR" dirty="0" smtClean="0"/>
                        <a:t>Constats</a:t>
                      </a:r>
                      <a:r>
                        <a:rPr lang="fr-FR" baseline="0" dirty="0" smtClean="0"/>
                        <a:t> </a:t>
                      </a:r>
                      <a:r>
                        <a:rPr lang="fr-FR" dirty="0" smtClean="0"/>
                        <a:t> partagées entre </a:t>
                      </a:r>
                    </a:p>
                    <a:p>
                      <a:r>
                        <a:rPr lang="fr-FR" dirty="0" smtClean="0"/>
                        <a:t>L’acteur et l’observateur </a:t>
                      </a:r>
                      <a:endParaRPr lang="fr-FR" dirty="0"/>
                    </a:p>
                  </a:txBody>
                  <a:tcPr/>
                </a:tc>
                <a:tc>
                  <a:txBody>
                    <a:bodyPr/>
                    <a:lstStyle/>
                    <a:p>
                      <a:r>
                        <a:rPr lang="fr-FR" dirty="0" smtClean="0"/>
                        <a:t>Projet de transformation </a:t>
                      </a:r>
                      <a:endParaRPr lang="fr-FR" dirty="0"/>
                    </a:p>
                  </a:txBody>
                  <a:tcPr/>
                </a:tc>
              </a:tr>
              <a:tr h="1457578">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2285025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L’évaluation institutionnelle </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142414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L‘évaluation, les documents définis à l’échelle nationale  </a:t>
            </a:r>
            <a:endParaRPr lang="fr-FR" dirty="0"/>
          </a:p>
        </p:txBody>
      </p:sp>
      <p:sp>
        <p:nvSpPr>
          <p:cNvPr id="3" name="Espace réservé du contenu 2"/>
          <p:cNvSpPr>
            <a:spLocks noGrp="1"/>
          </p:cNvSpPr>
          <p:nvPr>
            <p:ph idx="1"/>
          </p:nvPr>
        </p:nvSpPr>
        <p:spPr/>
        <p:txBody>
          <a:bodyPr/>
          <a:lstStyle/>
          <a:p>
            <a:r>
              <a:rPr lang="fr-FR" dirty="0"/>
              <a:t>Le livret scolaire  </a:t>
            </a:r>
          </a:p>
          <a:p>
            <a:pPr lvl="1"/>
            <a:r>
              <a:rPr lang="fr-FR" dirty="0" smtClean="0"/>
              <a:t>Le bulletin trimestriel</a:t>
            </a:r>
          </a:p>
          <a:p>
            <a:pPr lvl="1"/>
            <a:r>
              <a:rPr lang="fr-FR" dirty="0" smtClean="0"/>
              <a:t>L’évaluation des acquis la fiche de fin de cycle</a:t>
            </a:r>
          </a:p>
          <a:p>
            <a:pPr lvl="1"/>
            <a:r>
              <a:rPr lang="fr-FR" dirty="0" smtClean="0"/>
              <a:t>La fiche de synthèse DNB </a:t>
            </a:r>
          </a:p>
        </p:txBody>
      </p:sp>
    </p:spTree>
    <p:extLst>
      <p:ext uri="{BB962C8B-B14F-4D97-AF65-F5344CB8AC3E}">
        <p14:creationId xmlns:p14="http://schemas.microsoft.com/office/powerpoint/2010/main" val="1503252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bulletin trimestriel</a:t>
            </a:r>
            <a:endParaRPr lang="fr-FR" dirty="0"/>
          </a:p>
        </p:txBody>
      </p:sp>
      <p:sp>
        <p:nvSpPr>
          <p:cNvPr id="3" name="Espace réservé du contenu 2"/>
          <p:cNvSpPr>
            <a:spLocks noGrp="1"/>
          </p:cNvSpPr>
          <p:nvPr>
            <p:ph idx="1"/>
          </p:nvPr>
        </p:nvSpPr>
        <p:spPr>
          <a:xfrm>
            <a:off x="677334" y="2082801"/>
            <a:ext cx="8596668" cy="3958562"/>
          </a:xfrm>
        </p:spPr>
        <p:txBody>
          <a:bodyPr/>
          <a:lstStyle/>
          <a:p>
            <a:r>
              <a:rPr lang="fr-FR" dirty="0" smtClean="0"/>
              <a:t>Construit sur un format identique du CP à la 3°</a:t>
            </a:r>
          </a:p>
          <a:p>
            <a:r>
              <a:rPr lang="fr-FR" dirty="0" smtClean="0"/>
              <a:t>Au recto , le niveau des élèves par matières</a:t>
            </a:r>
          </a:p>
          <a:p>
            <a:pPr lvl="1"/>
            <a:r>
              <a:rPr lang="fr-FR" dirty="0" smtClean="0"/>
              <a:t>Pour chaque matière éléments du programme travaillés durant la période </a:t>
            </a:r>
          </a:p>
          <a:p>
            <a:pPr lvl="1"/>
            <a:r>
              <a:rPr lang="fr-FR" dirty="0" smtClean="0"/>
              <a:t>Acquisitions, progrès et difficultés éventuelles</a:t>
            </a:r>
          </a:p>
          <a:p>
            <a:pPr lvl="1"/>
            <a:r>
              <a:rPr lang="fr-FR" dirty="0" smtClean="0"/>
              <a:t>Moyenne de l’élève, moyenne de classe.</a:t>
            </a:r>
          </a:p>
          <a:p>
            <a:r>
              <a:rPr lang="fr-FR" dirty="0" smtClean="0"/>
              <a:t>Au verso, les appréciations générales et les projets menés </a:t>
            </a:r>
          </a:p>
          <a:p>
            <a:pPr lvl="1"/>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2268528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 des acquis : la fiche de fin de cycle </a:t>
            </a:r>
            <a:endParaRPr lang="fr-FR" dirty="0"/>
          </a:p>
        </p:txBody>
      </p:sp>
      <p:sp>
        <p:nvSpPr>
          <p:cNvPr id="3" name="Espace réservé du contenu 2"/>
          <p:cNvSpPr>
            <a:spLocks noGrp="1"/>
          </p:cNvSpPr>
          <p:nvPr>
            <p:ph idx="1"/>
          </p:nvPr>
        </p:nvSpPr>
        <p:spPr/>
        <p:txBody>
          <a:bodyPr>
            <a:normAutofit lnSpcReduction="10000"/>
          </a:bodyPr>
          <a:lstStyle/>
          <a:p>
            <a:pPr algn="ctr">
              <a:spcBef>
                <a:spcPct val="20000"/>
              </a:spcBef>
              <a:buFont typeface="Arial" panose="020B0604020202020204" pitchFamily="34" charset="0"/>
              <a:buNone/>
            </a:pPr>
            <a:r>
              <a:rPr lang="fr-FR" altLang="fr-FR" dirty="0">
                <a:latin typeface="Calibri" panose="020F0502020204030204" pitchFamily="34" charset="0"/>
              </a:rPr>
              <a:t>La fiche de fin de cycle (CE2, 6°,3°) dresse un bilan global sur les 8 champ d’apprentissage du socle </a:t>
            </a:r>
          </a:p>
          <a:p>
            <a:pPr algn="ctr">
              <a:spcBef>
                <a:spcPct val="20000"/>
              </a:spcBef>
              <a:buFont typeface="Arial" panose="020B0604020202020204" pitchFamily="34" charset="0"/>
              <a:buNone/>
            </a:pPr>
            <a:r>
              <a:rPr lang="fr-FR" altLang="fr-FR" dirty="0" smtClean="0">
                <a:latin typeface="Calibri" panose="020F0502020204030204" pitchFamily="34" charset="0"/>
              </a:rPr>
              <a:t>(4 </a:t>
            </a:r>
            <a:r>
              <a:rPr lang="fr-FR" altLang="fr-FR" dirty="0">
                <a:latin typeface="Calibri" panose="020F0502020204030204" pitchFamily="34" charset="0"/>
              </a:rPr>
              <a:t>domaines + 4 composante du domaine 1)</a:t>
            </a:r>
          </a:p>
          <a:p>
            <a:pPr lvl="1">
              <a:spcBef>
                <a:spcPct val="20000"/>
              </a:spcBef>
              <a:buFont typeface="Arial" panose="020B0604020202020204" pitchFamily="34" charset="0"/>
              <a:buChar char="–"/>
            </a:pPr>
            <a:r>
              <a:rPr lang="fr-FR" altLang="fr-FR" sz="1800" dirty="0">
                <a:latin typeface="Calibri" panose="020F0502020204030204" pitchFamily="34" charset="0"/>
              </a:rPr>
              <a:t>1.1 Langue française à l’oral et l’écrit</a:t>
            </a:r>
          </a:p>
          <a:p>
            <a:pPr lvl="1">
              <a:spcBef>
                <a:spcPct val="20000"/>
              </a:spcBef>
              <a:buFont typeface="Arial" panose="020B0604020202020204" pitchFamily="34" charset="0"/>
              <a:buChar char="–"/>
            </a:pPr>
            <a:r>
              <a:rPr lang="fr-FR" altLang="fr-FR" sz="1800" dirty="0">
                <a:latin typeface="Calibri" panose="020F0502020204030204" pitchFamily="34" charset="0"/>
              </a:rPr>
              <a:t>1.2 Langues étrangères et régionales</a:t>
            </a:r>
          </a:p>
          <a:p>
            <a:pPr lvl="1">
              <a:spcBef>
                <a:spcPct val="20000"/>
              </a:spcBef>
              <a:buFont typeface="Arial" panose="020B0604020202020204" pitchFamily="34" charset="0"/>
              <a:buChar char="–"/>
            </a:pPr>
            <a:r>
              <a:rPr lang="fr-FR" altLang="fr-FR" sz="1800" dirty="0">
                <a:latin typeface="Calibri" panose="020F0502020204030204" pitchFamily="34" charset="0"/>
              </a:rPr>
              <a:t>1.3 Langages mathématiques, scientifiques et informatiques</a:t>
            </a:r>
          </a:p>
          <a:p>
            <a:pPr lvl="1">
              <a:spcBef>
                <a:spcPct val="20000"/>
              </a:spcBef>
              <a:buFont typeface="Arial" panose="020B0604020202020204" pitchFamily="34" charset="0"/>
              <a:buChar char="–"/>
            </a:pPr>
            <a:r>
              <a:rPr lang="fr-FR" altLang="fr-FR" sz="1800" dirty="0">
                <a:latin typeface="Calibri" panose="020F0502020204030204" pitchFamily="34" charset="0"/>
              </a:rPr>
              <a:t>1.4 Langages des arts et du corps</a:t>
            </a:r>
          </a:p>
          <a:p>
            <a:pPr lvl="1">
              <a:spcBef>
                <a:spcPct val="20000"/>
              </a:spcBef>
              <a:buFont typeface="Arial" panose="020B0604020202020204" pitchFamily="34" charset="0"/>
              <a:buChar char="–"/>
            </a:pPr>
            <a:r>
              <a:rPr lang="fr-FR" altLang="fr-FR" sz="1800" dirty="0">
                <a:latin typeface="Calibri" panose="020F0502020204030204" pitchFamily="34" charset="0"/>
              </a:rPr>
              <a:t>2. Méthodes et outils pour apprendre </a:t>
            </a:r>
          </a:p>
          <a:p>
            <a:pPr lvl="1">
              <a:spcBef>
                <a:spcPct val="20000"/>
              </a:spcBef>
              <a:buFont typeface="Arial" panose="020B0604020202020204" pitchFamily="34" charset="0"/>
              <a:buChar char="–"/>
            </a:pPr>
            <a:r>
              <a:rPr lang="fr-FR" altLang="fr-FR" sz="1800" dirty="0">
                <a:latin typeface="Calibri" panose="020F0502020204030204" pitchFamily="34" charset="0"/>
              </a:rPr>
              <a:t>3. Formation de la personne et du citoyen</a:t>
            </a:r>
          </a:p>
          <a:p>
            <a:pPr lvl="1">
              <a:spcBef>
                <a:spcPct val="20000"/>
              </a:spcBef>
              <a:buFont typeface="Arial" panose="020B0604020202020204" pitchFamily="34" charset="0"/>
              <a:buChar char="–"/>
            </a:pPr>
            <a:r>
              <a:rPr lang="fr-FR" altLang="fr-FR" sz="1800" dirty="0">
                <a:latin typeface="Calibri" panose="020F0502020204030204" pitchFamily="34" charset="0"/>
              </a:rPr>
              <a:t>4. Systèmes naturels et systèmes techniques</a:t>
            </a:r>
          </a:p>
          <a:p>
            <a:pPr lvl="1">
              <a:spcBef>
                <a:spcPct val="20000"/>
              </a:spcBef>
              <a:buFont typeface="Arial" panose="020B0604020202020204" pitchFamily="34" charset="0"/>
              <a:buChar char="–"/>
            </a:pPr>
            <a:r>
              <a:rPr lang="fr-FR" altLang="fr-FR" sz="1800" dirty="0">
                <a:latin typeface="Calibri" panose="020F0502020204030204" pitchFamily="34" charset="0"/>
              </a:rPr>
              <a:t>5. Représentation du monde et activité humaines </a:t>
            </a:r>
          </a:p>
          <a:p>
            <a:pPr lvl="1" algn="ctr">
              <a:spcBef>
                <a:spcPct val="20000"/>
              </a:spcBef>
              <a:buFont typeface="Arial" panose="020B0604020202020204" pitchFamily="34" charset="0"/>
              <a:buNone/>
            </a:pPr>
            <a:r>
              <a:rPr lang="fr-FR" altLang="fr-FR" sz="1800" b="1" dirty="0">
                <a:latin typeface="Calibri" panose="020F0502020204030204" pitchFamily="34" charset="0"/>
              </a:rPr>
              <a:t> </a:t>
            </a:r>
            <a:r>
              <a:rPr lang="fr-FR" altLang="fr-FR" b="1" dirty="0">
                <a:latin typeface="Calibri" panose="020F0502020204030204" pitchFamily="34" charset="0"/>
              </a:rPr>
              <a:t>Grace à des indicateurs : maîtrise insuffisante, fragile, satisfaisante, très bonne   </a:t>
            </a:r>
          </a:p>
          <a:p>
            <a:endParaRPr lang="fr-FR" dirty="0"/>
          </a:p>
        </p:txBody>
      </p:sp>
    </p:spTree>
    <p:extLst>
      <p:ext uri="{BB962C8B-B14F-4D97-AF65-F5344CB8AC3E}">
        <p14:creationId xmlns:p14="http://schemas.microsoft.com/office/powerpoint/2010/main" val="362970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9734" y="177799"/>
            <a:ext cx="8657166" cy="1498599"/>
          </a:xfrm>
        </p:spPr>
        <p:txBody>
          <a:bodyPr>
            <a:normAutofit fontScale="90000"/>
          </a:bodyPr>
          <a:lstStyle/>
          <a:p>
            <a:r>
              <a:rPr lang="fr-FR" dirty="0" smtClean="0"/>
              <a:t>Que fait-on aujourd’hui dans les classes? Réflexions et constats  du groupe Recherche action formation sur l’évaluation   </a:t>
            </a:r>
            <a:endParaRPr lang="fr-FR" dirty="0"/>
          </a:p>
        </p:txBody>
      </p:sp>
      <p:sp>
        <p:nvSpPr>
          <p:cNvPr id="3" name="Espace réservé du contenu 2"/>
          <p:cNvSpPr>
            <a:spLocks noGrp="1"/>
          </p:cNvSpPr>
          <p:nvPr>
            <p:ph idx="1"/>
          </p:nvPr>
        </p:nvSpPr>
        <p:spPr>
          <a:xfrm>
            <a:off x="685800" y="1676399"/>
            <a:ext cx="8432800" cy="4364963"/>
          </a:xfrm>
        </p:spPr>
        <p:txBody>
          <a:bodyPr>
            <a:noAutofit/>
          </a:bodyPr>
          <a:lstStyle/>
          <a:p>
            <a:r>
              <a:rPr lang="fr-FR" sz="2800" dirty="0" smtClean="0"/>
              <a:t>Une grande diversité de pratique : des pratiques innovantes à développer </a:t>
            </a:r>
          </a:p>
          <a:p>
            <a:pPr lvl="1"/>
            <a:r>
              <a:rPr lang="fr-FR" sz="2400" dirty="0" smtClean="0"/>
              <a:t>Des évaluation sommatives (notes sans beaucoup de commentaires) encore présentes </a:t>
            </a:r>
          </a:p>
          <a:p>
            <a:pPr lvl="1"/>
            <a:r>
              <a:rPr lang="fr-FR" sz="2400" dirty="0" smtClean="0"/>
              <a:t>De plus en plus d’évaluation formative(lettre, couleurs, smileys)</a:t>
            </a:r>
          </a:p>
          <a:p>
            <a:pPr lvl="1"/>
            <a:r>
              <a:rPr lang="fr-FR" sz="2400" dirty="0" smtClean="0"/>
              <a:t>Plus récemment des auto-évaluations</a:t>
            </a:r>
          </a:p>
          <a:p>
            <a:pPr lvl="1"/>
            <a:r>
              <a:rPr lang="fr-FR" sz="2400" dirty="0" smtClean="0"/>
              <a:t>Des évaluations croisées (évaluations par les pairs) </a:t>
            </a:r>
          </a:p>
          <a:p>
            <a:pPr lvl="1"/>
            <a:r>
              <a:rPr lang="fr-FR" sz="2400" dirty="0" smtClean="0"/>
              <a:t>Des évaluations diagnostiques </a:t>
            </a:r>
          </a:p>
          <a:p>
            <a:pPr marL="457200" lvl="1" indent="0">
              <a:buNone/>
            </a:pPr>
            <a:r>
              <a:rPr lang="fr-FR" sz="2400" dirty="0" smtClean="0"/>
              <a:t>  </a:t>
            </a:r>
            <a:endParaRPr lang="fr-FR" sz="2400" dirty="0"/>
          </a:p>
        </p:txBody>
      </p:sp>
    </p:spTree>
    <p:extLst>
      <p:ext uri="{BB962C8B-B14F-4D97-AF65-F5344CB8AC3E}">
        <p14:creationId xmlns:p14="http://schemas.microsoft.com/office/powerpoint/2010/main" val="1999133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fiche de fin de cycle (CE2, 6, 3°)</a:t>
            </a:r>
            <a:endParaRPr lang="fr-FR" dirty="0"/>
          </a:p>
        </p:txBody>
      </p:sp>
      <p:sp>
        <p:nvSpPr>
          <p:cNvPr id="3" name="Espace réservé du contenu 2"/>
          <p:cNvSpPr>
            <a:spLocks noGrp="1"/>
          </p:cNvSpPr>
          <p:nvPr>
            <p:ph idx="1"/>
          </p:nvPr>
        </p:nvSpPr>
        <p:spPr/>
        <p:txBody>
          <a:bodyPr/>
          <a:lstStyle/>
          <a:p>
            <a:r>
              <a:rPr lang="fr-FR" dirty="0" smtClean="0"/>
              <a:t>Dresse un bilan global sur les 8 champ d’apprentissage du socle </a:t>
            </a:r>
          </a:p>
          <a:p>
            <a:pPr lvl="1"/>
            <a:r>
              <a:rPr lang="fr-FR" dirty="0" smtClean="0"/>
              <a:t>Langue française à l’oral et l’écrit</a:t>
            </a:r>
          </a:p>
          <a:p>
            <a:pPr lvl="1"/>
            <a:r>
              <a:rPr lang="fr-FR" dirty="0" smtClean="0"/>
              <a:t>Langages mathématiques, scientifiques et informatiques</a:t>
            </a:r>
          </a:p>
          <a:p>
            <a:pPr lvl="1"/>
            <a:r>
              <a:rPr lang="fr-FR" dirty="0" smtClean="0"/>
              <a:t>Représentation du monde et activité humaines </a:t>
            </a:r>
          </a:p>
          <a:p>
            <a:pPr lvl="1"/>
            <a:r>
              <a:rPr lang="fr-FR" dirty="0" smtClean="0"/>
              <a:t>Langues étrangères et régionales</a:t>
            </a:r>
          </a:p>
          <a:p>
            <a:pPr lvl="1"/>
            <a:r>
              <a:rPr lang="fr-FR" dirty="0" smtClean="0"/>
              <a:t>Systèmes naturels et systèmes techniques</a:t>
            </a:r>
          </a:p>
          <a:p>
            <a:pPr lvl="1"/>
            <a:r>
              <a:rPr lang="fr-FR" dirty="0" smtClean="0"/>
              <a:t>Formation de la personne et du citoyen</a:t>
            </a:r>
          </a:p>
          <a:p>
            <a:pPr lvl="1"/>
            <a:r>
              <a:rPr lang="fr-FR" dirty="0" smtClean="0"/>
              <a:t>Langages des arts et du corps</a:t>
            </a:r>
          </a:p>
          <a:p>
            <a:pPr lvl="1"/>
            <a:r>
              <a:rPr lang="fr-FR" dirty="0" smtClean="0"/>
              <a:t>Méthodes et outils pour apprendre </a:t>
            </a:r>
          </a:p>
          <a:p>
            <a:pPr lvl="1"/>
            <a:r>
              <a:rPr lang="fr-FR" dirty="0" smtClean="0"/>
              <a:t>Grace à des indicateurs : </a:t>
            </a:r>
            <a:r>
              <a:rPr lang="fr-FR" b="1" dirty="0" smtClean="0"/>
              <a:t>maîtrise insuffisante, fragile, satisfaisante, très bonne</a:t>
            </a:r>
            <a:r>
              <a:rPr lang="fr-FR" dirty="0" smtClean="0"/>
              <a:t>   </a:t>
            </a:r>
            <a:endParaRPr lang="fr-FR" dirty="0"/>
          </a:p>
        </p:txBody>
      </p:sp>
    </p:spTree>
    <p:extLst>
      <p:ext uri="{BB962C8B-B14F-4D97-AF65-F5344CB8AC3E}">
        <p14:creationId xmlns:p14="http://schemas.microsoft.com/office/powerpoint/2010/main" val="399577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re 1"/>
          <p:cNvSpPr>
            <a:spLocks noGrp="1"/>
          </p:cNvSpPr>
          <p:nvPr>
            <p:ph type="title"/>
          </p:nvPr>
        </p:nvSpPr>
        <p:spPr>
          <a:xfrm>
            <a:off x="2420939" y="274638"/>
            <a:ext cx="8097837" cy="1143000"/>
          </a:xfrm>
        </p:spPr>
        <p:txBody>
          <a:bodyPr/>
          <a:lstStyle/>
          <a:p>
            <a:r>
              <a:rPr lang="fr-FR" altLang="fr-FR" smtClean="0"/>
              <a:t>Et la certification?</a:t>
            </a:r>
          </a:p>
        </p:txBody>
      </p:sp>
      <p:sp>
        <p:nvSpPr>
          <p:cNvPr id="7" name="Ellipse 6"/>
          <p:cNvSpPr>
            <a:spLocks noChangeArrowheads="1"/>
          </p:cNvSpPr>
          <p:nvPr/>
        </p:nvSpPr>
        <p:spPr bwMode="auto">
          <a:xfrm>
            <a:off x="2713039" y="1598614"/>
            <a:ext cx="7375525" cy="1201737"/>
          </a:xfrm>
          <a:prstGeom prst="ellipse">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lstStyle/>
          <a:p>
            <a:endParaRPr lang="fr-FR"/>
          </a:p>
        </p:txBody>
      </p:sp>
      <p:sp>
        <p:nvSpPr>
          <p:cNvPr id="11" name="Ellipse 10"/>
          <p:cNvSpPr>
            <a:spLocks noChangeArrowheads="1"/>
          </p:cNvSpPr>
          <p:nvPr/>
        </p:nvSpPr>
        <p:spPr bwMode="auto">
          <a:xfrm>
            <a:off x="2713039" y="2860676"/>
            <a:ext cx="7375525" cy="1471613"/>
          </a:xfrm>
          <a:prstGeom prst="ellipse">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lstStyle/>
          <a:p>
            <a:endParaRPr lang="fr-FR"/>
          </a:p>
        </p:txBody>
      </p:sp>
      <p:sp>
        <p:nvSpPr>
          <p:cNvPr id="12" name="Ellipse 11"/>
          <p:cNvSpPr>
            <a:spLocks noChangeArrowheads="1"/>
          </p:cNvSpPr>
          <p:nvPr/>
        </p:nvSpPr>
        <p:spPr bwMode="auto">
          <a:xfrm>
            <a:off x="2713039" y="4406900"/>
            <a:ext cx="7375525" cy="2451100"/>
          </a:xfrm>
          <a:prstGeom prst="ellipse">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lstStyle/>
          <a:p>
            <a:endParaRPr lang="fr-FR"/>
          </a:p>
        </p:txBody>
      </p:sp>
      <p:sp>
        <p:nvSpPr>
          <p:cNvPr id="58373" name="ZoneTexte 1"/>
          <p:cNvSpPr txBox="1">
            <a:spLocks noChangeArrowheads="1"/>
          </p:cNvSpPr>
          <p:nvPr/>
        </p:nvSpPr>
        <p:spPr bwMode="auto">
          <a:xfrm>
            <a:off x="2841625" y="1808164"/>
            <a:ext cx="7094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fr-FR" altLang="fr-FR" sz="4000">
                <a:latin typeface="Calibri" panose="020F0502020204030204" pitchFamily="34" charset="0"/>
              </a:rPr>
              <a:t>Fin des épreuves spécifiques EPS</a:t>
            </a:r>
          </a:p>
        </p:txBody>
      </p:sp>
      <p:sp>
        <p:nvSpPr>
          <p:cNvPr id="58374" name="ZoneTexte 2"/>
          <p:cNvSpPr txBox="1">
            <a:spLocks noChangeArrowheads="1"/>
          </p:cNvSpPr>
          <p:nvPr/>
        </p:nvSpPr>
        <p:spPr bwMode="auto">
          <a:xfrm>
            <a:off x="3155951" y="3008313"/>
            <a:ext cx="66151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fr-FR" altLang="fr-FR" sz="3600">
                <a:latin typeface="Calibri" panose="020F0502020204030204" pitchFamily="34" charset="0"/>
              </a:rPr>
              <a:t>L’EPS a pour obligation de valider </a:t>
            </a:r>
          </a:p>
          <a:p>
            <a:pPr algn="ctr"/>
            <a:r>
              <a:rPr lang="fr-FR" altLang="fr-FR" sz="3600">
                <a:latin typeface="Calibri" panose="020F0502020204030204" pitchFamily="34" charset="0"/>
              </a:rPr>
              <a:t>les 5 domaines du socle </a:t>
            </a:r>
          </a:p>
        </p:txBody>
      </p:sp>
      <p:sp>
        <p:nvSpPr>
          <p:cNvPr id="58375" name="ZoneTexte 5"/>
          <p:cNvSpPr txBox="1">
            <a:spLocks noChangeArrowheads="1"/>
          </p:cNvSpPr>
          <p:nvPr/>
        </p:nvSpPr>
        <p:spPr bwMode="auto">
          <a:xfrm>
            <a:off x="3251201" y="4711700"/>
            <a:ext cx="651986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fr-FR" altLang="fr-FR" sz="3600">
                <a:latin typeface="Calibri" panose="020F0502020204030204" pitchFamily="34" charset="0"/>
              </a:rPr>
              <a:t>Les professeurs par le projet de formation sont tenus de garantir cet apprentissage à leurs élèves</a:t>
            </a:r>
          </a:p>
        </p:txBody>
      </p:sp>
    </p:spTree>
    <p:extLst>
      <p:ext uri="{BB962C8B-B14F-4D97-AF65-F5344CB8AC3E}">
        <p14:creationId xmlns:p14="http://schemas.microsoft.com/office/powerpoint/2010/main" val="2708309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re 1"/>
          <p:cNvSpPr>
            <a:spLocks noGrp="1"/>
          </p:cNvSpPr>
          <p:nvPr>
            <p:ph type="title"/>
          </p:nvPr>
        </p:nvSpPr>
        <p:spPr>
          <a:xfrm>
            <a:off x="2244726" y="239714"/>
            <a:ext cx="7966075" cy="746125"/>
          </a:xfrm>
        </p:spPr>
        <p:txBody>
          <a:bodyPr>
            <a:normAutofit fontScale="90000"/>
          </a:bodyPr>
          <a:lstStyle/>
          <a:p>
            <a:r>
              <a:rPr lang="fr-FR" altLang="fr-FR" smtClean="0"/>
              <a:t>Le DNB</a:t>
            </a:r>
            <a:br>
              <a:rPr lang="fr-FR" altLang="fr-FR" smtClean="0"/>
            </a:br>
            <a:endParaRPr lang="fr-FR" altLang="fr-FR" smtClean="0"/>
          </a:p>
        </p:txBody>
      </p:sp>
      <p:sp>
        <p:nvSpPr>
          <p:cNvPr id="60418" name="Espace réservé du contenu 2"/>
          <p:cNvSpPr>
            <a:spLocks noGrp="1"/>
          </p:cNvSpPr>
          <p:nvPr>
            <p:ph idx="1"/>
          </p:nvPr>
        </p:nvSpPr>
        <p:spPr>
          <a:xfrm>
            <a:off x="2794000" y="792163"/>
            <a:ext cx="7062788" cy="1225550"/>
          </a:xfrm>
        </p:spPr>
        <p:txBody>
          <a:bodyPr>
            <a:normAutofit lnSpcReduction="10000"/>
          </a:bodyPr>
          <a:lstStyle/>
          <a:p>
            <a:pPr algn="ctr">
              <a:lnSpc>
                <a:spcPct val="80000"/>
              </a:lnSpc>
            </a:pPr>
            <a:r>
              <a:rPr lang="fr-FR" altLang="fr-FR" sz="2500"/>
              <a:t>Contrôle final sur 300 pts</a:t>
            </a:r>
          </a:p>
          <a:p>
            <a:pPr algn="ctr">
              <a:lnSpc>
                <a:spcPct val="80000"/>
              </a:lnSpc>
            </a:pPr>
            <a:r>
              <a:rPr lang="fr-FR" altLang="fr-FR" sz="2500"/>
              <a:t>Le contrôle continu sur 400 pts </a:t>
            </a:r>
          </a:p>
          <a:p>
            <a:pPr algn="ctr">
              <a:lnSpc>
                <a:spcPct val="80000"/>
              </a:lnSpc>
            </a:pPr>
            <a:r>
              <a:rPr lang="fr-FR" altLang="fr-FR" sz="2500"/>
              <a:t>L’élève reçu s’il cumule 350 pts sur 700 </a:t>
            </a:r>
          </a:p>
        </p:txBody>
      </p:sp>
      <p:sp>
        <p:nvSpPr>
          <p:cNvPr id="60419" name="ZoneTexte 3"/>
          <p:cNvSpPr txBox="1">
            <a:spLocks noChangeArrowheads="1"/>
          </p:cNvSpPr>
          <p:nvPr/>
        </p:nvSpPr>
        <p:spPr bwMode="auto">
          <a:xfrm>
            <a:off x="4257676" y="2255838"/>
            <a:ext cx="58134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fr-FR" altLang="fr-FR" sz="1800" u="sng">
                <a:solidFill>
                  <a:srgbClr val="1F15FF"/>
                </a:solidFill>
              </a:rPr>
              <a:t>Chacun des 8 champs de formation du socle apporte un nombre de points, arrêté lors du  conseil de classe du 3° trimestre de la classe de 3°</a:t>
            </a:r>
          </a:p>
          <a:p>
            <a:pPr algn="r"/>
            <a:r>
              <a:rPr lang="fr-FR" altLang="fr-FR" sz="1800">
                <a:solidFill>
                  <a:srgbClr val="1F15FF"/>
                </a:solidFill>
              </a:rPr>
              <a:t>Maîtrise insuffisante (10 pts)</a:t>
            </a:r>
          </a:p>
          <a:p>
            <a:pPr algn="r"/>
            <a:r>
              <a:rPr lang="fr-FR" altLang="fr-FR" sz="1800">
                <a:solidFill>
                  <a:srgbClr val="1F15FF"/>
                </a:solidFill>
              </a:rPr>
              <a:t>Maîtrise fragile (20 pts)</a:t>
            </a:r>
          </a:p>
          <a:p>
            <a:pPr algn="r"/>
            <a:r>
              <a:rPr lang="fr-FR" altLang="fr-FR" sz="1800">
                <a:solidFill>
                  <a:srgbClr val="1F15FF"/>
                </a:solidFill>
              </a:rPr>
              <a:t>Maîtrise satisfaisante (35 pts)</a:t>
            </a:r>
          </a:p>
          <a:p>
            <a:pPr algn="r"/>
            <a:r>
              <a:rPr lang="fr-FR" altLang="fr-FR" sz="1800">
                <a:solidFill>
                  <a:srgbClr val="1F15FF"/>
                </a:solidFill>
              </a:rPr>
              <a:t>Très bonne maîtrise (50 Pts)</a:t>
            </a:r>
          </a:p>
        </p:txBody>
      </p:sp>
      <p:sp>
        <p:nvSpPr>
          <p:cNvPr id="60420" name="ZoneTexte 4"/>
          <p:cNvSpPr txBox="1">
            <a:spLocks noChangeArrowheads="1"/>
          </p:cNvSpPr>
          <p:nvPr/>
        </p:nvSpPr>
        <p:spPr bwMode="auto">
          <a:xfrm>
            <a:off x="2794000" y="4049714"/>
            <a:ext cx="5856288"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000" u="sng">
                <a:solidFill>
                  <a:srgbClr val="FF0000"/>
                </a:solidFill>
              </a:rPr>
              <a:t>Deux épreuves écrites </a:t>
            </a:r>
          </a:p>
          <a:p>
            <a:pPr>
              <a:buFont typeface="Arial" panose="020B0604020202020204" pitchFamily="34" charset="0"/>
              <a:buChar char="•"/>
            </a:pPr>
            <a:r>
              <a:rPr lang="fr-FR" altLang="fr-FR" sz="2000">
                <a:solidFill>
                  <a:srgbClr val="FF0000"/>
                </a:solidFill>
              </a:rPr>
              <a:t>Premier jour: français(3H) HG-enseignement moral et civique (2H) sur 100pts </a:t>
            </a:r>
          </a:p>
          <a:p>
            <a:pPr>
              <a:buFont typeface="Arial" panose="020B0604020202020204" pitchFamily="34" charset="0"/>
              <a:buChar char="•"/>
            </a:pPr>
            <a:r>
              <a:rPr lang="fr-FR" altLang="fr-FR" sz="2000">
                <a:solidFill>
                  <a:srgbClr val="FF0000"/>
                </a:solidFill>
              </a:rPr>
              <a:t>Deuxième jour : math (2h) sciences expérimentales et  technologie(1h) sur 100 pts </a:t>
            </a:r>
          </a:p>
          <a:p>
            <a:r>
              <a:rPr lang="fr-FR" altLang="fr-FR" sz="2000" u="sng">
                <a:solidFill>
                  <a:srgbClr val="FF0000"/>
                </a:solidFill>
              </a:rPr>
              <a:t>Une épreuve orale (15 mm) </a:t>
            </a:r>
            <a:r>
              <a:rPr lang="fr-FR" altLang="fr-FR" sz="2000">
                <a:solidFill>
                  <a:srgbClr val="FF0000"/>
                </a:solidFill>
              </a:rPr>
              <a:t>: l’élève choisit et  présente un projet interdisciplinaire ou un parcours sur</a:t>
            </a:r>
            <a:r>
              <a:rPr lang="fr-FR" altLang="fr-FR" sz="1800">
                <a:solidFill>
                  <a:srgbClr val="FF0000"/>
                </a:solidFill>
              </a:rPr>
              <a:t>  100 pts  </a:t>
            </a:r>
          </a:p>
        </p:txBody>
      </p:sp>
    </p:spTree>
    <p:extLst>
      <p:ext uri="{BB962C8B-B14F-4D97-AF65-F5344CB8AC3E}">
        <p14:creationId xmlns:p14="http://schemas.microsoft.com/office/powerpoint/2010/main" val="1067280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re 1"/>
          <p:cNvSpPr>
            <a:spLocks noGrp="1"/>
          </p:cNvSpPr>
          <p:nvPr>
            <p:ph type="title"/>
          </p:nvPr>
        </p:nvSpPr>
        <p:spPr/>
        <p:txBody>
          <a:bodyPr/>
          <a:lstStyle/>
          <a:p>
            <a:r>
              <a:rPr lang="fr-FR" altLang="fr-FR" smtClean="0"/>
              <a:t>L’obtention du DNB </a:t>
            </a:r>
          </a:p>
        </p:txBody>
      </p:sp>
      <p:sp>
        <p:nvSpPr>
          <p:cNvPr id="61442" name="Espace réservé du contenu 2"/>
          <p:cNvSpPr>
            <a:spLocks noGrp="1"/>
          </p:cNvSpPr>
          <p:nvPr>
            <p:ph idx="1"/>
          </p:nvPr>
        </p:nvSpPr>
        <p:spPr>
          <a:xfrm>
            <a:off x="2719388" y="1600200"/>
            <a:ext cx="7491412" cy="1074738"/>
          </a:xfrm>
        </p:spPr>
        <p:txBody>
          <a:bodyPr>
            <a:normAutofit fontScale="55000" lnSpcReduction="20000"/>
          </a:bodyPr>
          <a:lstStyle/>
          <a:p>
            <a:pPr marL="0" indent="0" algn="ctr">
              <a:buNone/>
            </a:pPr>
            <a:r>
              <a:rPr lang="fr-FR" altLang="fr-FR" sz="2800"/>
              <a:t>Le DNB atteste de la maîtrise du socle commun de connaissances, de compétences et de culture</a:t>
            </a:r>
          </a:p>
          <a:p>
            <a:pPr marL="0" indent="0" algn="ctr">
              <a:buNone/>
            </a:pPr>
            <a:endParaRPr lang="fr-FR" altLang="fr-FR" sz="2000"/>
          </a:p>
          <a:p>
            <a:pPr marL="0" indent="0" algn="ctr">
              <a:buNone/>
            </a:pPr>
            <a:r>
              <a:rPr lang="fr-FR" altLang="fr-FR" sz="2800"/>
              <a:t>Une cérémonie républicaine de remise du brevet est organisée</a:t>
            </a:r>
          </a:p>
        </p:txBody>
      </p:sp>
      <p:pic>
        <p:nvPicPr>
          <p:cNvPr id="61443" name="Image 3" descr="1239672-161633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9388" y="3986213"/>
            <a:ext cx="329565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4" name="Image 5" descr="GE9JjQffjOJQyYC0nKzR22TM5y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05626" y="4467226"/>
            <a:ext cx="3762375"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449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livret scolaire </a:t>
            </a:r>
            <a:endParaRPr lang="fr-FR" dirty="0"/>
          </a:p>
        </p:txBody>
      </p:sp>
      <p:sp>
        <p:nvSpPr>
          <p:cNvPr id="3" name="Espace réservé du contenu 2"/>
          <p:cNvSpPr>
            <a:spLocks noGrp="1"/>
          </p:cNvSpPr>
          <p:nvPr>
            <p:ph idx="1"/>
          </p:nvPr>
        </p:nvSpPr>
        <p:spPr/>
        <p:txBody>
          <a:bodyPr/>
          <a:lstStyle/>
          <a:p>
            <a:r>
              <a:rPr lang="fr-FR" smtClean="0">
                <a:hlinkClick r:id="rId2" action="ppaction://hlinkfile"/>
              </a:rPr>
              <a:t>Livret scolaire.pdf</a:t>
            </a:r>
            <a:endParaRPr lang="fr-FR" dirty="0"/>
          </a:p>
        </p:txBody>
      </p:sp>
    </p:spTree>
    <p:extLst>
      <p:ext uri="{BB962C8B-B14F-4D97-AF65-F5344CB8AC3E}">
        <p14:creationId xmlns:p14="http://schemas.microsoft.com/office/powerpoint/2010/main" val="269671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pratiques courantes </a:t>
            </a:r>
            <a:endParaRPr lang="fr-FR" dirty="0"/>
          </a:p>
        </p:txBody>
      </p:sp>
      <p:sp>
        <p:nvSpPr>
          <p:cNvPr id="3" name="Espace réservé du contenu 2"/>
          <p:cNvSpPr>
            <a:spLocks noGrp="1"/>
          </p:cNvSpPr>
          <p:nvPr>
            <p:ph idx="1"/>
          </p:nvPr>
        </p:nvSpPr>
        <p:spPr/>
        <p:txBody>
          <a:bodyPr>
            <a:normAutofit/>
          </a:bodyPr>
          <a:lstStyle/>
          <a:p>
            <a:r>
              <a:rPr lang="fr-FR" sz="2400" dirty="0" smtClean="0"/>
              <a:t>Une évaluation globale de la production</a:t>
            </a:r>
          </a:p>
          <a:p>
            <a:r>
              <a:rPr lang="fr-FR" sz="2400" dirty="0" smtClean="0"/>
              <a:t>Evaluation du résultat et pas suffisamment du processus </a:t>
            </a:r>
          </a:p>
          <a:p>
            <a:r>
              <a:rPr lang="fr-FR" sz="2400" dirty="0" smtClean="0"/>
              <a:t>Une évaluation des capacités </a:t>
            </a:r>
          </a:p>
          <a:p>
            <a:r>
              <a:rPr lang="fr-FR" sz="2400" dirty="0" smtClean="0"/>
              <a:t>Une évaluation des compétences  </a:t>
            </a:r>
            <a:endParaRPr lang="fr-FR" sz="2400" dirty="0"/>
          </a:p>
        </p:txBody>
      </p:sp>
    </p:spTree>
    <p:extLst>
      <p:ext uri="{BB962C8B-B14F-4D97-AF65-F5344CB8AC3E}">
        <p14:creationId xmlns:p14="http://schemas.microsoft.com/office/powerpoint/2010/main" val="1333667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pratiques innovantes </a:t>
            </a:r>
            <a:endParaRPr lang="fr-FR" dirty="0"/>
          </a:p>
        </p:txBody>
      </p:sp>
      <p:sp>
        <p:nvSpPr>
          <p:cNvPr id="3" name="Espace réservé du contenu 2"/>
          <p:cNvSpPr>
            <a:spLocks noGrp="1"/>
          </p:cNvSpPr>
          <p:nvPr>
            <p:ph idx="1"/>
          </p:nvPr>
        </p:nvSpPr>
        <p:spPr/>
        <p:txBody>
          <a:bodyPr>
            <a:normAutofit/>
          </a:bodyPr>
          <a:lstStyle/>
          <a:p>
            <a:r>
              <a:rPr lang="fr-FR" sz="2400" dirty="0" smtClean="0"/>
              <a:t>Des évaluations sans notes</a:t>
            </a:r>
          </a:p>
          <a:p>
            <a:r>
              <a:rPr lang="fr-FR" sz="2400" dirty="0" smtClean="0"/>
              <a:t>Des évaluations à la demande</a:t>
            </a:r>
          </a:p>
          <a:p>
            <a:endParaRPr lang="fr-FR" sz="2400" dirty="0"/>
          </a:p>
          <a:p>
            <a:r>
              <a:rPr lang="fr-FR" sz="2400" dirty="0" smtClean="0"/>
              <a:t>Des évaluations différenciées</a:t>
            </a:r>
          </a:p>
          <a:p>
            <a:pPr lvl="1"/>
            <a:r>
              <a:rPr lang="fr-FR" sz="2400" dirty="0" smtClean="0"/>
              <a:t>En agissant sur les supports proposés</a:t>
            </a:r>
          </a:p>
          <a:p>
            <a:pPr lvl="1"/>
            <a:r>
              <a:rPr lang="fr-FR" sz="2400" dirty="0" smtClean="0"/>
              <a:t>Sur les consignes </a:t>
            </a:r>
          </a:p>
          <a:p>
            <a:pPr lvl="1"/>
            <a:r>
              <a:rPr lang="fr-FR" sz="2400" dirty="0" smtClean="0"/>
              <a:t>Sur les aides apportées</a:t>
            </a:r>
          </a:p>
          <a:p>
            <a:endParaRPr lang="fr-FR" sz="2400" dirty="0"/>
          </a:p>
        </p:txBody>
      </p:sp>
    </p:spTree>
    <p:extLst>
      <p:ext uri="{BB962C8B-B14F-4D97-AF65-F5344CB8AC3E}">
        <p14:creationId xmlns:p14="http://schemas.microsoft.com/office/powerpoint/2010/main" val="272432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principes d’une évaluation positive</a:t>
            </a:r>
            <a:endParaRPr lang="fr-FR" dirty="0"/>
          </a:p>
        </p:txBody>
      </p:sp>
      <p:sp>
        <p:nvSpPr>
          <p:cNvPr id="3" name="Espace réservé du contenu 2"/>
          <p:cNvSpPr>
            <a:spLocks noGrp="1"/>
          </p:cNvSpPr>
          <p:nvPr>
            <p:ph idx="1"/>
          </p:nvPr>
        </p:nvSpPr>
        <p:spPr/>
        <p:txBody>
          <a:bodyPr>
            <a:noAutofit/>
          </a:bodyPr>
          <a:lstStyle/>
          <a:p>
            <a:r>
              <a:rPr lang="fr-FR" sz="2000" dirty="0" smtClean="0"/>
              <a:t>l’évaluation  : un outil au service de l’apprentissage  de l’élève</a:t>
            </a:r>
          </a:p>
          <a:p>
            <a:r>
              <a:rPr lang="fr-FR" sz="2000" dirty="0" smtClean="0"/>
              <a:t>L’évaluation doit permettre de mesurer le degré d’acquisition des connaissances des compétences ainsi que la progression des élèves(rapport annexé à la loi de Refondation de l’école de la république)</a:t>
            </a:r>
          </a:p>
          <a:p>
            <a:r>
              <a:rPr lang="fr-FR" sz="2000" dirty="0" smtClean="0"/>
              <a:t>L’évaluation doit engager les élèves dans une voie de progrès en :</a:t>
            </a:r>
          </a:p>
          <a:p>
            <a:pPr lvl="1"/>
            <a:r>
              <a:rPr lang="fr-FR" sz="2000" dirty="0" smtClean="0"/>
              <a:t>Informant les élèves ou en lui permettant de s’informer sur ses acquis, ses réussites, ses difficultés, et les démarches qui vont lui permettre de les résoudre.</a:t>
            </a:r>
          </a:p>
          <a:p>
            <a:pPr lvl="1"/>
            <a:r>
              <a:rPr lang="fr-FR" sz="2000" dirty="0" smtClean="0"/>
              <a:t>En lui donnant confiance dans sa réussite, sa capacité d’apprendre, par la valorisation des réussites et des progrès.</a:t>
            </a:r>
            <a:endParaRPr lang="fr-FR" sz="2000" dirty="0"/>
          </a:p>
          <a:p>
            <a:pPr lvl="1"/>
            <a:endParaRPr lang="fr-FR" sz="2000" dirty="0"/>
          </a:p>
        </p:txBody>
      </p:sp>
    </p:spTree>
    <p:extLst>
      <p:ext uri="{BB962C8B-B14F-4D97-AF65-F5344CB8AC3E}">
        <p14:creationId xmlns:p14="http://schemas.microsoft.com/office/powerpoint/2010/main" val="179668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Décret sur le suivi et l’accompagnement pédagogique des élèves, 18 novembre 2014</a:t>
            </a:r>
            <a:endParaRPr lang="fr-FR" dirty="0"/>
          </a:p>
        </p:txBody>
      </p:sp>
      <p:sp>
        <p:nvSpPr>
          <p:cNvPr id="3" name="Espace réservé du contenu 2"/>
          <p:cNvSpPr>
            <a:spLocks noGrp="1"/>
          </p:cNvSpPr>
          <p:nvPr>
            <p:ph idx="1"/>
          </p:nvPr>
        </p:nvSpPr>
        <p:spPr/>
        <p:txBody>
          <a:bodyPr/>
          <a:lstStyle/>
          <a:p>
            <a:r>
              <a:rPr lang="fr-FR" dirty="0" smtClean="0"/>
              <a:t>« L’enseignement repose sur des pratiques pédagogiques diversifiées et différenciées qui visent à permettre à tous les élèves de progresser dans leurs apprentissages qui intègrent les aides appropriées aux difficultés rencontrées. Ces pratiques sont régulièrement ajustées pour tenir compte de l’évolution des besoins de chaque élève »</a:t>
            </a:r>
          </a:p>
          <a:p>
            <a:r>
              <a:rPr lang="fr-FR" dirty="0" smtClean="0"/>
              <a:t>L’évaluation des acquis des élèves, menée en référence au socle commun et réalisé par les enseignants. Le bilan des acquis est régulièrement communiqué à l’élève et à ses représentants légaux par le professeur principal ou par un membre de l’équipe pédagogique. En fonction de ce bilan, les enseignants proposent des modalités d’accompagnement afin de permettre à l’élève d’atteindre des objectifs du cycle.</a:t>
            </a:r>
            <a:endParaRPr lang="fr-FR" dirty="0"/>
          </a:p>
        </p:txBody>
      </p:sp>
    </p:spTree>
    <p:extLst>
      <p:ext uri="{BB962C8B-B14F-4D97-AF65-F5344CB8AC3E}">
        <p14:creationId xmlns:p14="http://schemas.microsoft.com/office/powerpoint/2010/main" val="3243408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essentiels</a:t>
            </a:r>
            <a:endParaRPr lang="fr-FR" dirty="0"/>
          </a:p>
        </p:txBody>
      </p:sp>
      <p:sp>
        <p:nvSpPr>
          <p:cNvPr id="3" name="Espace réservé du contenu 2"/>
          <p:cNvSpPr>
            <a:spLocks noGrp="1"/>
          </p:cNvSpPr>
          <p:nvPr>
            <p:ph idx="1"/>
          </p:nvPr>
        </p:nvSpPr>
        <p:spPr>
          <a:xfrm>
            <a:off x="584200" y="1358901"/>
            <a:ext cx="8689802" cy="4682462"/>
          </a:xfrm>
        </p:spPr>
        <p:txBody>
          <a:bodyPr>
            <a:noAutofit/>
          </a:bodyPr>
          <a:lstStyle/>
          <a:p>
            <a:r>
              <a:rPr lang="fr-FR" sz="2000" dirty="0" smtClean="0"/>
              <a:t>Une évaluation qui permet à l’élève de faire un constat lucide sur  ses  résultats mais aussi sur  </a:t>
            </a:r>
            <a:r>
              <a:rPr lang="fr-FR" sz="2000" dirty="0"/>
              <a:t>l</a:t>
            </a:r>
            <a:r>
              <a:rPr lang="fr-FR" sz="2000" dirty="0" smtClean="0"/>
              <a:t>es démarches et processus qu’il a mobilisés. </a:t>
            </a:r>
          </a:p>
          <a:p>
            <a:r>
              <a:rPr lang="fr-FR" sz="2000" dirty="0" smtClean="0"/>
              <a:t>Qui lui permet de se fixer des pistes de progrès, personnalisés, accessibles</a:t>
            </a:r>
          </a:p>
          <a:p>
            <a:r>
              <a:rPr lang="fr-FR" sz="2000" dirty="0" smtClean="0"/>
              <a:t>Une évaluation(formative ) qui se met en place en cours d’apprentissage,</a:t>
            </a:r>
          </a:p>
          <a:p>
            <a:r>
              <a:rPr lang="fr-FR" sz="2000" dirty="0" smtClean="0"/>
              <a:t> mais également en fin d’apprentissage pour faire un bilan global de la maîtrise des compétences par les élèves.</a:t>
            </a:r>
          </a:p>
          <a:p>
            <a:endParaRPr lang="fr-FR" sz="2000" dirty="0"/>
          </a:p>
          <a:p>
            <a:r>
              <a:rPr lang="fr-FR" sz="2000" dirty="0" smtClean="0"/>
              <a:t>L’auto-évaluation et la </a:t>
            </a:r>
            <a:r>
              <a:rPr lang="fr-FR" sz="2000" dirty="0" err="1" smtClean="0"/>
              <a:t>co</a:t>
            </a:r>
            <a:r>
              <a:rPr lang="fr-FR" sz="2000" dirty="0" smtClean="0"/>
              <a:t> évaluation, de démarches très intéressantes pour renseigner l’élève sur ses acquis et lui permettre de progresser</a:t>
            </a:r>
            <a:endParaRPr lang="fr-FR" sz="2000" dirty="0"/>
          </a:p>
        </p:txBody>
      </p:sp>
    </p:spTree>
    <p:extLst>
      <p:ext uri="{BB962C8B-B14F-4D97-AF65-F5344CB8AC3E}">
        <p14:creationId xmlns:p14="http://schemas.microsoft.com/office/powerpoint/2010/main" val="251099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L’évaluation des compétences par les enseignants</a:t>
            </a:r>
            <a:endParaRPr lang="fr-FR" dirty="0"/>
          </a:p>
        </p:txBody>
      </p:sp>
      <p:sp>
        <p:nvSpPr>
          <p:cNvPr id="3" name="Espace réservé du contenu 2"/>
          <p:cNvSpPr>
            <a:spLocks noGrp="1"/>
          </p:cNvSpPr>
          <p:nvPr>
            <p:ph idx="1"/>
          </p:nvPr>
        </p:nvSpPr>
        <p:spPr/>
        <p:txBody>
          <a:bodyPr/>
          <a:lstStyle/>
          <a:p>
            <a:r>
              <a:rPr lang="fr-FR" sz="2400" dirty="0" smtClean="0"/>
              <a:t>Des compétences définies, ou des échelles descriptives claires</a:t>
            </a:r>
          </a:p>
          <a:p>
            <a:r>
              <a:rPr lang="fr-FR" sz="2400" dirty="0" smtClean="0"/>
              <a:t>Un constat sur le positionnement de l’élève au regard de ces différentes compétences </a:t>
            </a:r>
          </a:p>
          <a:p>
            <a:r>
              <a:rPr lang="fr-FR" sz="2400" dirty="0" smtClean="0"/>
              <a:t>Des pistes de transformations et de progrès communiquées à l’élève par l’enseignant. </a:t>
            </a:r>
          </a:p>
          <a:p>
            <a:endParaRPr lang="fr-FR" dirty="0"/>
          </a:p>
          <a:p>
            <a:pPr marL="0" indent="0">
              <a:buNone/>
            </a:pPr>
            <a:r>
              <a:rPr lang="fr-FR" dirty="0" smtClean="0"/>
              <a:t>  </a:t>
            </a:r>
            <a:endParaRPr lang="fr-FR" dirty="0"/>
          </a:p>
        </p:txBody>
      </p:sp>
    </p:spTree>
    <p:extLst>
      <p:ext uri="{BB962C8B-B14F-4D97-AF65-F5344CB8AC3E}">
        <p14:creationId xmlns:p14="http://schemas.microsoft.com/office/powerpoint/2010/main" val="1161582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Caractériser les grilles d’évaluation  </a:t>
            </a:r>
            <a:endParaRPr lang="fr-FR" dirty="0"/>
          </a:p>
        </p:txBody>
      </p:sp>
      <p:sp>
        <p:nvSpPr>
          <p:cNvPr id="3" name="Espace réservé du contenu 2"/>
          <p:cNvSpPr>
            <a:spLocks noGrp="1"/>
          </p:cNvSpPr>
          <p:nvPr>
            <p:ph idx="1"/>
          </p:nvPr>
        </p:nvSpPr>
        <p:spPr/>
        <p:txBody>
          <a:bodyPr>
            <a:normAutofit/>
          </a:bodyPr>
          <a:lstStyle/>
          <a:p>
            <a:r>
              <a:rPr lang="fr-FR" sz="2000" dirty="0" smtClean="0"/>
              <a:t>Deux grandes types de grilles  : les échelles uniformes ; et les échelles descriptives</a:t>
            </a:r>
          </a:p>
          <a:p>
            <a:r>
              <a:rPr lang="fr-FR" sz="2000" dirty="0" smtClean="0"/>
              <a:t>Les échelles uniformes: la tâche est subdivisée en plusieurs sous compétences indépendantes les unes des autres . </a:t>
            </a:r>
          </a:p>
          <a:p>
            <a:r>
              <a:rPr lang="fr-FR" sz="2000" dirty="0" smtClean="0"/>
              <a:t>Les échelles descriptives: elles consistent en une série de portraits décrivant les différents niveaux de qualité d’une tache. Elles permettent d’évaluer le produit, le processus ou l’attitude.  </a:t>
            </a:r>
            <a:endParaRPr lang="fr-FR" sz="2000" dirty="0"/>
          </a:p>
        </p:txBody>
      </p:sp>
    </p:spTree>
    <p:extLst>
      <p:ext uri="{BB962C8B-B14F-4D97-AF65-F5344CB8AC3E}">
        <p14:creationId xmlns:p14="http://schemas.microsoft.com/office/powerpoint/2010/main" val="309207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237</TotalTime>
  <Words>1154</Words>
  <Application>Microsoft Office PowerPoint</Application>
  <PresentationFormat>Grand écran</PresentationFormat>
  <Paragraphs>160</Paragraphs>
  <Slides>24</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MS PGothic</vt:lpstr>
      <vt:lpstr>Arial</vt:lpstr>
      <vt:lpstr>Calibri</vt:lpstr>
      <vt:lpstr>Trebuchet MS</vt:lpstr>
      <vt:lpstr>Wingdings 3</vt:lpstr>
      <vt:lpstr>Facette</vt:lpstr>
      <vt:lpstr>Evaluation </vt:lpstr>
      <vt:lpstr>Que fait-on aujourd’hui dans les classes? Réflexions et constats  du groupe Recherche action formation sur l’évaluation   </vt:lpstr>
      <vt:lpstr>Des pratiques courantes </vt:lpstr>
      <vt:lpstr>Des pratiques innovantes </vt:lpstr>
      <vt:lpstr>Les principes d’une évaluation positive</vt:lpstr>
      <vt:lpstr>Décret sur le suivi et l’accompagnement pédagogique des élèves, 18 novembre 2014</vt:lpstr>
      <vt:lpstr>Principes essentiels</vt:lpstr>
      <vt:lpstr>L’évaluation des compétences par les enseignants</vt:lpstr>
      <vt:lpstr>Caractériser les grilles d’évaluation  </vt:lpstr>
      <vt:lpstr>Exemple d’une échelle uniforme utiliser le langage oral  </vt:lpstr>
      <vt:lpstr>Une échelle descriptive </vt:lpstr>
      <vt:lpstr>L’auto évaluation </vt:lpstr>
      <vt:lpstr>Une fiche d’auto évaluation avec les deux types d’échelle d’évaluation  </vt:lpstr>
      <vt:lpstr>Une progressivité possible </vt:lpstr>
      <vt:lpstr>La co-évaluation </vt:lpstr>
      <vt:lpstr>L’évaluation institutionnelle </vt:lpstr>
      <vt:lpstr>L‘évaluation, les documents définis à l’échelle nationale  </vt:lpstr>
      <vt:lpstr>Le bulletin trimestriel</vt:lpstr>
      <vt:lpstr>Evaluation des acquis : la fiche de fin de cycle </vt:lpstr>
      <vt:lpstr>La fiche de fin de cycle (CE2, 6, 3°)</vt:lpstr>
      <vt:lpstr>Et la certification?</vt:lpstr>
      <vt:lpstr>Le DNB </vt:lpstr>
      <vt:lpstr>L’obtention du DNB </vt:lpstr>
      <vt:lpstr>Le livret scolaire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Rectorat</dc:creator>
  <cp:lastModifiedBy>Rectorat</cp:lastModifiedBy>
  <cp:revision>24</cp:revision>
  <dcterms:created xsi:type="dcterms:W3CDTF">2015-10-12T17:20:19Z</dcterms:created>
  <dcterms:modified xsi:type="dcterms:W3CDTF">2016-05-31T16:41:56Z</dcterms:modified>
</cp:coreProperties>
</file>