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5" r:id="rId1"/>
    <p:sldMasterId id="2147484071" r:id="rId2"/>
    <p:sldMasterId id="2147484084" r:id="rId3"/>
  </p:sldMasterIdLst>
  <p:notesMasterIdLst>
    <p:notesMasterId r:id="rId94"/>
  </p:notesMasterIdLst>
  <p:sldIdLst>
    <p:sldId id="256" r:id="rId4"/>
    <p:sldId id="389" r:id="rId5"/>
    <p:sldId id="390" r:id="rId6"/>
    <p:sldId id="385" r:id="rId7"/>
    <p:sldId id="391" r:id="rId8"/>
    <p:sldId id="268" r:id="rId9"/>
    <p:sldId id="270" r:id="rId10"/>
    <p:sldId id="273" r:id="rId11"/>
    <p:sldId id="395" r:id="rId12"/>
    <p:sldId id="396" r:id="rId13"/>
    <p:sldId id="386" r:id="rId14"/>
    <p:sldId id="276" r:id="rId15"/>
    <p:sldId id="278" r:id="rId16"/>
    <p:sldId id="392" r:id="rId17"/>
    <p:sldId id="288" r:id="rId18"/>
    <p:sldId id="290" r:id="rId19"/>
    <p:sldId id="291" r:id="rId20"/>
    <p:sldId id="393" r:id="rId21"/>
    <p:sldId id="394" r:id="rId22"/>
    <p:sldId id="294" r:id="rId23"/>
    <p:sldId id="398" r:id="rId24"/>
    <p:sldId id="399" r:id="rId25"/>
    <p:sldId id="295" r:id="rId26"/>
    <p:sldId id="296" r:id="rId27"/>
    <p:sldId id="274" r:id="rId28"/>
    <p:sldId id="397" r:id="rId29"/>
    <p:sldId id="259" r:id="rId30"/>
    <p:sldId id="402" r:id="rId31"/>
    <p:sldId id="351" r:id="rId32"/>
    <p:sldId id="348" r:id="rId33"/>
    <p:sldId id="349" r:id="rId34"/>
    <p:sldId id="403" r:id="rId35"/>
    <p:sldId id="345" r:id="rId36"/>
    <p:sldId id="346" r:id="rId37"/>
    <p:sldId id="376" r:id="rId38"/>
    <p:sldId id="262" r:id="rId39"/>
    <p:sldId id="383" r:id="rId40"/>
    <p:sldId id="400" r:id="rId41"/>
    <p:sldId id="298" r:id="rId42"/>
    <p:sldId id="260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41" r:id="rId79"/>
    <p:sldId id="401" r:id="rId80"/>
    <p:sldId id="344" r:id="rId81"/>
    <p:sldId id="347" r:id="rId82"/>
    <p:sldId id="352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5" r:id="rId91"/>
    <p:sldId id="366" r:id="rId92"/>
    <p:sldId id="373" r:id="rId9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14245-DAF9-4881-AE35-7555EEF63F9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A35DF1-1648-4B79-89DA-5235D4B24B3A}">
      <dgm:prSet phldrT="[Texte]" custT="1"/>
      <dgm:spPr/>
      <dgm:t>
        <a:bodyPr/>
        <a:lstStyle/>
        <a:p>
          <a:r>
            <a:rPr lang="fr-FR" sz="4800" dirty="0" smtClean="0">
              <a:solidFill>
                <a:schemeClr val="tx2"/>
              </a:solidFill>
            </a:rPr>
            <a:t>1</a:t>
          </a:r>
          <a:endParaRPr lang="fr-FR" sz="4800" dirty="0">
            <a:solidFill>
              <a:schemeClr val="tx2"/>
            </a:solidFill>
          </a:endParaRPr>
        </a:p>
      </dgm:t>
    </dgm:pt>
    <dgm:pt modelId="{E4EC5D1D-7287-4870-964D-11AED6489D9E}" type="parTrans" cxnId="{644251D7-93ED-4CE8-93F6-15030CD84568}">
      <dgm:prSet/>
      <dgm:spPr/>
      <dgm:t>
        <a:bodyPr/>
        <a:lstStyle/>
        <a:p>
          <a:endParaRPr lang="fr-FR"/>
        </a:p>
      </dgm:t>
    </dgm:pt>
    <dgm:pt modelId="{8FF7C5B0-9BFB-4E75-99DB-EDA87B82889B}" type="sibTrans" cxnId="{644251D7-93ED-4CE8-93F6-15030CD84568}">
      <dgm:prSet/>
      <dgm:spPr/>
      <dgm:t>
        <a:bodyPr/>
        <a:lstStyle/>
        <a:p>
          <a:endParaRPr lang="fr-FR"/>
        </a:p>
      </dgm:t>
    </dgm:pt>
    <dgm:pt modelId="{C8A551C4-829A-457C-9978-F42C13F2E857}">
      <dgm:prSet phldrT="[Texte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r-FR" b="1" dirty="0" smtClean="0">
              <a:solidFill>
                <a:schemeClr val="tx2"/>
              </a:solidFill>
              <a:latin typeface="Century Gothic" panose="020B0502020202020204" pitchFamily="34" charset="0"/>
            </a:rPr>
            <a:t>En</a:t>
          </a:r>
          <a:r>
            <a:rPr lang="fr-FR" b="1" baseline="0" dirty="0" smtClean="0">
              <a:solidFill>
                <a:schemeClr val="tx2"/>
              </a:solidFill>
              <a:latin typeface="Century Gothic" panose="020B0502020202020204" pitchFamily="34" charset="0"/>
            </a:rPr>
            <a:t> quoi l’évaluation positive rejoint nos pratiques éducatives, pédagogiques, pastorales ?</a:t>
          </a:r>
          <a:endParaRPr lang="fr-FR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2A0E01B8-EDD1-4FD6-BF69-05026DAB69BA}" type="parTrans" cxnId="{0DBE827D-EDB7-46BE-B9EC-6D7929DC0319}">
      <dgm:prSet/>
      <dgm:spPr/>
      <dgm:t>
        <a:bodyPr/>
        <a:lstStyle/>
        <a:p>
          <a:endParaRPr lang="fr-FR"/>
        </a:p>
      </dgm:t>
    </dgm:pt>
    <dgm:pt modelId="{F05A2764-BD89-42F0-90E2-236C3B9C85D6}" type="sibTrans" cxnId="{0DBE827D-EDB7-46BE-B9EC-6D7929DC0319}">
      <dgm:prSet/>
      <dgm:spPr/>
      <dgm:t>
        <a:bodyPr/>
        <a:lstStyle/>
        <a:p>
          <a:endParaRPr lang="fr-FR"/>
        </a:p>
      </dgm:t>
    </dgm:pt>
    <dgm:pt modelId="{E1F7813F-E8D7-41A7-99E4-62A49D248367}">
      <dgm:prSet phldrT="[Texte]" custT="1"/>
      <dgm:spPr/>
      <dgm:t>
        <a:bodyPr/>
        <a:lstStyle/>
        <a:p>
          <a:r>
            <a:rPr lang="fr-FR" sz="4800" dirty="0" smtClean="0">
              <a:solidFill>
                <a:schemeClr val="tx2"/>
              </a:solidFill>
            </a:rPr>
            <a:t>2</a:t>
          </a:r>
          <a:endParaRPr lang="fr-FR" sz="4800" dirty="0">
            <a:solidFill>
              <a:schemeClr val="tx2"/>
            </a:solidFill>
          </a:endParaRPr>
        </a:p>
      </dgm:t>
    </dgm:pt>
    <dgm:pt modelId="{00387EF8-EE74-4E33-A973-AB3E856D8FD4}" type="parTrans" cxnId="{5488A4E2-E574-4CA7-9246-375E60842698}">
      <dgm:prSet/>
      <dgm:spPr/>
      <dgm:t>
        <a:bodyPr/>
        <a:lstStyle/>
        <a:p>
          <a:endParaRPr lang="fr-FR"/>
        </a:p>
      </dgm:t>
    </dgm:pt>
    <dgm:pt modelId="{17FC5170-B858-40BE-9AA1-1DA2A906C8B2}" type="sibTrans" cxnId="{5488A4E2-E574-4CA7-9246-375E60842698}">
      <dgm:prSet/>
      <dgm:spPr/>
      <dgm:t>
        <a:bodyPr/>
        <a:lstStyle/>
        <a:p>
          <a:endParaRPr lang="fr-FR"/>
        </a:p>
      </dgm:t>
    </dgm:pt>
    <dgm:pt modelId="{1414827C-4CB3-45D9-92DF-195C2B94DE8C}">
      <dgm:prSet phldrT="[Texte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tx2"/>
              </a:solidFill>
              <a:latin typeface="Century Gothic" panose="020B0502020202020204" pitchFamily="34" charset="0"/>
            </a:rPr>
            <a:t>Vers quoi souhaitons-vous aller en matière d’évaluation positive dans votre établissement au sein de votre discipline ?</a:t>
          </a:r>
          <a:endParaRPr lang="fr-FR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3D535D1B-6DA3-4A24-9E73-B6E29111FB52}" type="parTrans" cxnId="{40D4B7FE-71BE-42DF-B74D-BD395A3CA802}">
      <dgm:prSet/>
      <dgm:spPr/>
      <dgm:t>
        <a:bodyPr/>
        <a:lstStyle/>
        <a:p>
          <a:endParaRPr lang="fr-FR"/>
        </a:p>
      </dgm:t>
    </dgm:pt>
    <dgm:pt modelId="{DC9C1D8B-760E-4408-9363-54B034620870}" type="sibTrans" cxnId="{40D4B7FE-71BE-42DF-B74D-BD395A3CA802}">
      <dgm:prSet/>
      <dgm:spPr/>
      <dgm:t>
        <a:bodyPr/>
        <a:lstStyle/>
        <a:p>
          <a:endParaRPr lang="fr-FR"/>
        </a:p>
      </dgm:t>
    </dgm:pt>
    <dgm:pt modelId="{9FD50EFF-0D39-4121-A728-93BC9D4DE738}">
      <dgm:prSet phldrT="[Texte]" custT="1"/>
      <dgm:spPr/>
      <dgm:t>
        <a:bodyPr/>
        <a:lstStyle/>
        <a:p>
          <a:r>
            <a:rPr lang="fr-FR" sz="4400" dirty="0" smtClean="0">
              <a:solidFill>
                <a:schemeClr val="tx2"/>
              </a:solidFill>
            </a:rPr>
            <a:t>3</a:t>
          </a:r>
          <a:endParaRPr lang="fr-FR" sz="4400" dirty="0">
            <a:solidFill>
              <a:schemeClr val="tx2"/>
            </a:solidFill>
          </a:endParaRPr>
        </a:p>
      </dgm:t>
    </dgm:pt>
    <dgm:pt modelId="{9E3A44D8-9075-4795-8F83-E37DA9E08FC1}" type="parTrans" cxnId="{E1257B6B-3552-4040-AA7F-FDFAA769454F}">
      <dgm:prSet/>
      <dgm:spPr/>
      <dgm:t>
        <a:bodyPr/>
        <a:lstStyle/>
        <a:p>
          <a:endParaRPr lang="fr-FR"/>
        </a:p>
      </dgm:t>
    </dgm:pt>
    <dgm:pt modelId="{EF38A339-7870-4CE1-B389-9C43441AC941}" type="sibTrans" cxnId="{E1257B6B-3552-4040-AA7F-FDFAA769454F}">
      <dgm:prSet/>
      <dgm:spPr/>
      <dgm:t>
        <a:bodyPr/>
        <a:lstStyle/>
        <a:p>
          <a:endParaRPr lang="fr-FR"/>
        </a:p>
      </dgm:t>
    </dgm:pt>
    <dgm:pt modelId="{E191ED9B-8C1D-4995-A06D-BBC4CA1173C4}">
      <dgm:prSet phldrT="[Texte]"/>
      <dgm:spPr>
        <a:solidFill>
          <a:srgbClr val="FF00FF">
            <a:alpha val="89804"/>
          </a:srgbClr>
        </a:solidFill>
      </dgm:spPr>
      <dgm:t>
        <a:bodyPr/>
        <a:lstStyle/>
        <a:p>
          <a:r>
            <a:rPr lang="fr-FR" b="1" dirty="0" smtClean="0">
              <a:solidFill>
                <a:schemeClr val="tx2"/>
              </a:solidFill>
              <a:latin typeface="Century Gothic" panose="020B0502020202020204" pitchFamily="34" charset="0"/>
            </a:rPr>
            <a:t>Quelles questions posons-nous ?</a:t>
          </a:r>
          <a:endParaRPr lang="fr-FR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98E8B350-3DBE-44B7-8129-856513D76905}" type="parTrans" cxnId="{F0D44547-10B6-431F-990C-4EFA45FE52C1}">
      <dgm:prSet/>
      <dgm:spPr/>
      <dgm:t>
        <a:bodyPr/>
        <a:lstStyle/>
        <a:p>
          <a:endParaRPr lang="fr-FR"/>
        </a:p>
      </dgm:t>
    </dgm:pt>
    <dgm:pt modelId="{974AF113-D221-4F97-80AB-16912140324E}" type="sibTrans" cxnId="{F0D44547-10B6-431F-990C-4EFA45FE52C1}">
      <dgm:prSet/>
      <dgm:spPr/>
      <dgm:t>
        <a:bodyPr/>
        <a:lstStyle/>
        <a:p>
          <a:endParaRPr lang="fr-FR"/>
        </a:p>
      </dgm:t>
    </dgm:pt>
    <dgm:pt modelId="{9FAAD88A-F9C6-4199-882E-AB95B1849B8F}" type="pres">
      <dgm:prSet presAssocID="{1CB14245-DAF9-4881-AE35-7555EEF63F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020EF9-2356-4B6B-B3C9-9EB5799EBF6C}" type="pres">
      <dgm:prSet presAssocID="{BEA35DF1-1648-4B79-89DA-5235D4B24B3A}" presName="composite" presStyleCnt="0"/>
      <dgm:spPr/>
    </dgm:pt>
    <dgm:pt modelId="{D8D667A4-B4AA-42BD-867C-82503CB17B62}" type="pres">
      <dgm:prSet presAssocID="{BEA35DF1-1648-4B79-89DA-5235D4B24B3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D624FD-01B7-47CB-A60C-AB070D9AA7D4}" type="pres">
      <dgm:prSet presAssocID="{BEA35DF1-1648-4B79-89DA-5235D4B24B3A}" presName="descendantText" presStyleLbl="alignAcc1" presStyleIdx="0" presStyleCnt="3" custLinFactNeighborX="2281" custLinFactNeighborY="-402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80A6A-4398-4949-968A-D385E84E3777}" type="pres">
      <dgm:prSet presAssocID="{8FF7C5B0-9BFB-4E75-99DB-EDA87B82889B}" presName="sp" presStyleCnt="0"/>
      <dgm:spPr/>
    </dgm:pt>
    <dgm:pt modelId="{FD683A42-6844-483C-BD14-756BA5FCDF17}" type="pres">
      <dgm:prSet presAssocID="{E1F7813F-E8D7-41A7-99E4-62A49D248367}" presName="composite" presStyleCnt="0"/>
      <dgm:spPr/>
    </dgm:pt>
    <dgm:pt modelId="{6D4C9AFF-A079-46E5-BE08-589FC1F5E313}" type="pres">
      <dgm:prSet presAssocID="{E1F7813F-E8D7-41A7-99E4-62A49D2483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41BC3E-CC8B-4C77-A057-6E0CD1563CC2}" type="pres">
      <dgm:prSet presAssocID="{E1F7813F-E8D7-41A7-99E4-62A49D2483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16402C-07F0-45B4-B757-C9BF3296A1D1}" type="pres">
      <dgm:prSet presAssocID="{17FC5170-B858-40BE-9AA1-1DA2A906C8B2}" presName="sp" presStyleCnt="0"/>
      <dgm:spPr/>
    </dgm:pt>
    <dgm:pt modelId="{75B7E15A-8E19-4ADA-8A8A-EC916ECE5D48}" type="pres">
      <dgm:prSet presAssocID="{9FD50EFF-0D39-4121-A728-93BC9D4DE738}" presName="composite" presStyleCnt="0"/>
      <dgm:spPr/>
    </dgm:pt>
    <dgm:pt modelId="{E277432A-61C4-42E8-A203-A8FF2E433DEC}" type="pres">
      <dgm:prSet presAssocID="{9FD50EFF-0D39-4121-A728-93BC9D4DE7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B8CA85-080C-453C-811F-23D0C30A6DDB}" type="pres">
      <dgm:prSet presAssocID="{9FD50EFF-0D39-4121-A728-93BC9D4DE7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BE827D-EDB7-46BE-B9EC-6D7929DC0319}" srcId="{BEA35DF1-1648-4B79-89DA-5235D4B24B3A}" destId="{C8A551C4-829A-457C-9978-F42C13F2E857}" srcOrd="0" destOrd="0" parTransId="{2A0E01B8-EDD1-4FD6-BF69-05026DAB69BA}" sibTransId="{F05A2764-BD89-42F0-90E2-236C3B9C85D6}"/>
    <dgm:cxn modelId="{C47185B7-2700-194E-83C5-03B3807A32D7}" type="presOf" srcId="{C8A551C4-829A-457C-9978-F42C13F2E857}" destId="{07D624FD-01B7-47CB-A60C-AB070D9AA7D4}" srcOrd="0" destOrd="0" presId="urn:microsoft.com/office/officeart/2005/8/layout/chevron2"/>
    <dgm:cxn modelId="{17DD944D-7541-B24C-8E06-CAC7F458A534}" type="presOf" srcId="{BEA35DF1-1648-4B79-89DA-5235D4B24B3A}" destId="{D8D667A4-B4AA-42BD-867C-82503CB17B62}" srcOrd="0" destOrd="0" presId="urn:microsoft.com/office/officeart/2005/8/layout/chevron2"/>
    <dgm:cxn modelId="{C8440FCE-94D4-A641-8E79-A560F7F3EF3E}" type="presOf" srcId="{E1F7813F-E8D7-41A7-99E4-62A49D248367}" destId="{6D4C9AFF-A079-46E5-BE08-589FC1F5E313}" srcOrd="0" destOrd="0" presId="urn:microsoft.com/office/officeart/2005/8/layout/chevron2"/>
    <dgm:cxn modelId="{40D4B7FE-71BE-42DF-B74D-BD395A3CA802}" srcId="{E1F7813F-E8D7-41A7-99E4-62A49D248367}" destId="{1414827C-4CB3-45D9-92DF-195C2B94DE8C}" srcOrd="0" destOrd="0" parTransId="{3D535D1B-6DA3-4A24-9E73-B6E29111FB52}" sibTransId="{DC9C1D8B-760E-4408-9363-54B034620870}"/>
    <dgm:cxn modelId="{E1257B6B-3552-4040-AA7F-FDFAA769454F}" srcId="{1CB14245-DAF9-4881-AE35-7555EEF63F93}" destId="{9FD50EFF-0D39-4121-A728-93BC9D4DE738}" srcOrd="2" destOrd="0" parTransId="{9E3A44D8-9075-4795-8F83-E37DA9E08FC1}" sibTransId="{EF38A339-7870-4CE1-B389-9C43441AC941}"/>
    <dgm:cxn modelId="{2B4E5CBE-6BAD-7747-B864-3E5A17FDD530}" type="presOf" srcId="{E191ED9B-8C1D-4995-A06D-BBC4CA1173C4}" destId="{8CB8CA85-080C-453C-811F-23D0C30A6DDB}" srcOrd="0" destOrd="0" presId="urn:microsoft.com/office/officeart/2005/8/layout/chevron2"/>
    <dgm:cxn modelId="{EE44BB30-13F0-9044-AE42-CF2DAB0AF54C}" type="presOf" srcId="{1414827C-4CB3-45D9-92DF-195C2B94DE8C}" destId="{0E41BC3E-CC8B-4C77-A057-6E0CD1563CC2}" srcOrd="0" destOrd="0" presId="urn:microsoft.com/office/officeart/2005/8/layout/chevron2"/>
    <dgm:cxn modelId="{F0D44547-10B6-431F-990C-4EFA45FE52C1}" srcId="{9FD50EFF-0D39-4121-A728-93BC9D4DE738}" destId="{E191ED9B-8C1D-4995-A06D-BBC4CA1173C4}" srcOrd="0" destOrd="0" parTransId="{98E8B350-3DBE-44B7-8129-856513D76905}" sibTransId="{974AF113-D221-4F97-80AB-16912140324E}"/>
    <dgm:cxn modelId="{5488A4E2-E574-4CA7-9246-375E60842698}" srcId="{1CB14245-DAF9-4881-AE35-7555EEF63F93}" destId="{E1F7813F-E8D7-41A7-99E4-62A49D248367}" srcOrd="1" destOrd="0" parTransId="{00387EF8-EE74-4E33-A973-AB3E856D8FD4}" sibTransId="{17FC5170-B858-40BE-9AA1-1DA2A906C8B2}"/>
    <dgm:cxn modelId="{644251D7-93ED-4CE8-93F6-15030CD84568}" srcId="{1CB14245-DAF9-4881-AE35-7555EEF63F93}" destId="{BEA35DF1-1648-4B79-89DA-5235D4B24B3A}" srcOrd="0" destOrd="0" parTransId="{E4EC5D1D-7287-4870-964D-11AED6489D9E}" sibTransId="{8FF7C5B0-9BFB-4E75-99DB-EDA87B82889B}"/>
    <dgm:cxn modelId="{41C529C2-C599-B84E-A0EE-BF74750F9A73}" type="presOf" srcId="{1CB14245-DAF9-4881-AE35-7555EEF63F93}" destId="{9FAAD88A-F9C6-4199-882E-AB95B1849B8F}" srcOrd="0" destOrd="0" presId="urn:microsoft.com/office/officeart/2005/8/layout/chevron2"/>
    <dgm:cxn modelId="{DD82D955-C4E4-C643-9FAF-F877A3959210}" type="presOf" srcId="{9FD50EFF-0D39-4121-A728-93BC9D4DE738}" destId="{E277432A-61C4-42E8-A203-A8FF2E433DEC}" srcOrd="0" destOrd="0" presId="urn:microsoft.com/office/officeart/2005/8/layout/chevron2"/>
    <dgm:cxn modelId="{11B2D32C-2F0B-1B46-9810-25E966D93069}" type="presParOf" srcId="{9FAAD88A-F9C6-4199-882E-AB95B1849B8F}" destId="{DC020EF9-2356-4B6B-B3C9-9EB5799EBF6C}" srcOrd="0" destOrd="0" presId="urn:microsoft.com/office/officeart/2005/8/layout/chevron2"/>
    <dgm:cxn modelId="{B83E3952-CEFF-C342-BF39-67DABB9AD044}" type="presParOf" srcId="{DC020EF9-2356-4B6B-B3C9-9EB5799EBF6C}" destId="{D8D667A4-B4AA-42BD-867C-82503CB17B62}" srcOrd="0" destOrd="0" presId="urn:microsoft.com/office/officeart/2005/8/layout/chevron2"/>
    <dgm:cxn modelId="{A047B649-3ADC-F14E-8B06-6EF886446050}" type="presParOf" srcId="{DC020EF9-2356-4B6B-B3C9-9EB5799EBF6C}" destId="{07D624FD-01B7-47CB-A60C-AB070D9AA7D4}" srcOrd="1" destOrd="0" presId="urn:microsoft.com/office/officeart/2005/8/layout/chevron2"/>
    <dgm:cxn modelId="{E13CCC2C-881D-6648-8F45-C402880F1F6B}" type="presParOf" srcId="{9FAAD88A-F9C6-4199-882E-AB95B1849B8F}" destId="{7AD80A6A-4398-4949-968A-D385E84E3777}" srcOrd="1" destOrd="0" presId="urn:microsoft.com/office/officeart/2005/8/layout/chevron2"/>
    <dgm:cxn modelId="{DEAFB2C9-0DBC-514E-ABC0-66CE4736ACA0}" type="presParOf" srcId="{9FAAD88A-F9C6-4199-882E-AB95B1849B8F}" destId="{FD683A42-6844-483C-BD14-756BA5FCDF17}" srcOrd="2" destOrd="0" presId="urn:microsoft.com/office/officeart/2005/8/layout/chevron2"/>
    <dgm:cxn modelId="{766BF208-AAA6-A844-BC3F-1A6FC7E89E7A}" type="presParOf" srcId="{FD683A42-6844-483C-BD14-756BA5FCDF17}" destId="{6D4C9AFF-A079-46E5-BE08-589FC1F5E313}" srcOrd="0" destOrd="0" presId="urn:microsoft.com/office/officeart/2005/8/layout/chevron2"/>
    <dgm:cxn modelId="{D894756B-3DDD-1C41-8046-4F5C1CCDF868}" type="presParOf" srcId="{FD683A42-6844-483C-BD14-756BA5FCDF17}" destId="{0E41BC3E-CC8B-4C77-A057-6E0CD1563CC2}" srcOrd="1" destOrd="0" presId="urn:microsoft.com/office/officeart/2005/8/layout/chevron2"/>
    <dgm:cxn modelId="{E29258F3-9BF2-7C45-B461-E836626DC9AE}" type="presParOf" srcId="{9FAAD88A-F9C6-4199-882E-AB95B1849B8F}" destId="{8F16402C-07F0-45B4-B757-C9BF3296A1D1}" srcOrd="3" destOrd="0" presId="urn:microsoft.com/office/officeart/2005/8/layout/chevron2"/>
    <dgm:cxn modelId="{5BCB46AC-603C-F549-857E-4D778EB650A4}" type="presParOf" srcId="{9FAAD88A-F9C6-4199-882E-AB95B1849B8F}" destId="{75B7E15A-8E19-4ADA-8A8A-EC916ECE5D48}" srcOrd="4" destOrd="0" presId="urn:microsoft.com/office/officeart/2005/8/layout/chevron2"/>
    <dgm:cxn modelId="{7222891D-A781-BC45-A91A-05CC79900A16}" type="presParOf" srcId="{75B7E15A-8E19-4ADA-8A8A-EC916ECE5D48}" destId="{E277432A-61C4-42E8-A203-A8FF2E433DEC}" srcOrd="0" destOrd="0" presId="urn:microsoft.com/office/officeart/2005/8/layout/chevron2"/>
    <dgm:cxn modelId="{851235F5-FE3D-8245-B214-F18E21BFEB7D}" type="presParOf" srcId="{75B7E15A-8E19-4ADA-8A8A-EC916ECE5D48}" destId="{8CB8CA85-080C-453C-811F-23D0C30A6D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47494-2037-4311-8122-3E051446E54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262DB63-B05C-4F87-A5C2-1B48415C7178}">
      <dgm:prSet phldrT="[Texte]"/>
      <dgm:spPr/>
      <dgm:t>
        <a:bodyPr/>
        <a:lstStyle/>
        <a:p>
          <a:r>
            <a:rPr lang="fr-FR" dirty="0" smtClean="0"/>
            <a:t>  </a:t>
          </a:r>
          <a:endParaRPr lang="fr-FR" dirty="0">
            <a:solidFill>
              <a:srgbClr val="00B0F0"/>
            </a:solidFill>
          </a:endParaRPr>
        </a:p>
      </dgm:t>
    </dgm:pt>
    <dgm:pt modelId="{D2C2B080-169A-4E6F-92F4-F911331D583B}" type="parTrans" cxnId="{83F4C8A6-D298-4175-B4A5-3F6D3CAF4662}">
      <dgm:prSet/>
      <dgm:spPr/>
      <dgm:t>
        <a:bodyPr/>
        <a:lstStyle/>
        <a:p>
          <a:endParaRPr lang="fr-FR"/>
        </a:p>
      </dgm:t>
    </dgm:pt>
    <dgm:pt modelId="{A45B0479-BFDE-443E-9AFC-E01EC71BE7B6}" type="sibTrans" cxnId="{83F4C8A6-D298-4175-B4A5-3F6D3CAF4662}">
      <dgm:prSet/>
      <dgm:spPr/>
      <dgm:t>
        <a:bodyPr/>
        <a:lstStyle/>
        <a:p>
          <a:endParaRPr lang="fr-FR"/>
        </a:p>
      </dgm:t>
    </dgm:pt>
    <dgm:pt modelId="{45DDA96A-A8D3-4257-A851-A54A6DE47638}">
      <dgm:prSet phldrT="[Texte]"/>
      <dgm:spPr/>
      <dgm:t>
        <a:bodyPr/>
        <a:lstStyle/>
        <a:p>
          <a:endParaRPr lang="fr-FR" dirty="0">
            <a:solidFill>
              <a:srgbClr val="00B0F0"/>
            </a:solidFill>
          </a:endParaRPr>
        </a:p>
      </dgm:t>
    </dgm:pt>
    <dgm:pt modelId="{9AB3A7E4-88DC-42F4-95AF-B977C18B6590}" type="parTrans" cxnId="{AFEC154C-EFC9-4026-AF8C-678DC35BD0F3}">
      <dgm:prSet/>
      <dgm:spPr/>
      <dgm:t>
        <a:bodyPr/>
        <a:lstStyle/>
        <a:p>
          <a:endParaRPr lang="fr-FR"/>
        </a:p>
      </dgm:t>
    </dgm:pt>
    <dgm:pt modelId="{44B425E2-B16E-49CD-AB26-D2A79ABDAB8F}" type="sibTrans" cxnId="{AFEC154C-EFC9-4026-AF8C-678DC35BD0F3}">
      <dgm:prSet/>
      <dgm:spPr/>
      <dgm:t>
        <a:bodyPr/>
        <a:lstStyle/>
        <a:p>
          <a:endParaRPr lang="fr-FR"/>
        </a:p>
      </dgm:t>
    </dgm:pt>
    <dgm:pt modelId="{854DBA02-A36A-4DE5-9365-A58DB12576BC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F464BB1E-A5BC-4718-986C-66CA5E6B3718}" type="parTrans" cxnId="{6EB92723-E85F-4B3B-B9D5-E4E1E1FF8E3B}">
      <dgm:prSet/>
      <dgm:spPr/>
      <dgm:t>
        <a:bodyPr/>
        <a:lstStyle/>
        <a:p>
          <a:endParaRPr lang="fr-FR"/>
        </a:p>
      </dgm:t>
    </dgm:pt>
    <dgm:pt modelId="{EB8BC58C-5E4A-4D08-9D60-97F398F05AB4}" type="sibTrans" cxnId="{6EB92723-E85F-4B3B-B9D5-E4E1E1FF8E3B}">
      <dgm:prSet/>
      <dgm:spPr/>
      <dgm:t>
        <a:bodyPr/>
        <a:lstStyle/>
        <a:p>
          <a:endParaRPr lang="fr-FR"/>
        </a:p>
      </dgm:t>
    </dgm:pt>
    <dgm:pt modelId="{A33BADF7-FB84-4414-901A-995B44B9BEB5}" type="pres">
      <dgm:prSet presAssocID="{62747494-2037-4311-8122-3E051446E549}" presName="compositeShape" presStyleCnt="0">
        <dgm:presLayoutVars>
          <dgm:chMax val="7"/>
          <dgm:dir/>
          <dgm:resizeHandles val="exact"/>
        </dgm:presLayoutVars>
      </dgm:prSet>
      <dgm:spPr/>
    </dgm:pt>
    <dgm:pt modelId="{691925C3-ACF8-42DE-BC39-55C4DB9C93CC}" type="pres">
      <dgm:prSet presAssocID="{62747494-2037-4311-8122-3E051446E549}" presName="wedge1" presStyleLbl="node1" presStyleIdx="0" presStyleCnt="3"/>
      <dgm:spPr/>
      <dgm:t>
        <a:bodyPr/>
        <a:lstStyle/>
        <a:p>
          <a:endParaRPr lang="fr-FR"/>
        </a:p>
      </dgm:t>
    </dgm:pt>
    <dgm:pt modelId="{D06E4E5C-C0BD-4C7D-AC5C-0B96E1F2B3D8}" type="pres">
      <dgm:prSet presAssocID="{62747494-2037-4311-8122-3E051446E549}" presName="dummy1a" presStyleCnt="0"/>
      <dgm:spPr/>
    </dgm:pt>
    <dgm:pt modelId="{44B7B1D5-9216-4506-919B-18E21391FDBE}" type="pres">
      <dgm:prSet presAssocID="{62747494-2037-4311-8122-3E051446E549}" presName="dummy1b" presStyleCnt="0"/>
      <dgm:spPr/>
    </dgm:pt>
    <dgm:pt modelId="{B0E09BE3-70C5-4C94-9E00-F265A28CFF11}" type="pres">
      <dgm:prSet presAssocID="{62747494-2037-4311-8122-3E051446E54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3F60E6-AB4D-4D9F-AAC2-7AD77145C7C1}" type="pres">
      <dgm:prSet presAssocID="{62747494-2037-4311-8122-3E051446E549}" presName="wedge2" presStyleLbl="node1" presStyleIdx="1" presStyleCnt="3"/>
      <dgm:spPr/>
      <dgm:t>
        <a:bodyPr/>
        <a:lstStyle/>
        <a:p>
          <a:endParaRPr lang="fr-FR"/>
        </a:p>
      </dgm:t>
    </dgm:pt>
    <dgm:pt modelId="{295995F1-D5B6-4C79-AE25-B5C5D93B1BAA}" type="pres">
      <dgm:prSet presAssocID="{62747494-2037-4311-8122-3E051446E549}" presName="dummy2a" presStyleCnt="0"/>
      <dgm:spPr/>
    </dgm:pt>
    <dgm:pt modelId="{CFBF8E2F-606A-4A55-98FE-3F3046C259FD}" type="pres">
      <dgm:prSet presAssocID="{62747494-2037-4311-8122-3E051446E549}" presName="dummy2b" presStyleCnt="0"/>
      <dgm:spPr/>
    </dgm:pt>
    <dgm:pt modelId="{0903B447-C237-4881-B3C4-49F44DD94C27}" type="pres">
      <dgm:prSet presAssocID="{62747494-2037-4311-8122-3E051446E54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F1A5AC-FCC5-420E-BD3B-8C209684AE43}" type="pres">
      <dgm:prSet presAssocID="{62747494-2037-4311-8122-3E051446E549}" presName="wedge3" presStyleLbl="node1" presStyleIdx="2" presStyleCnt="3"/>
      <dgm:spPr/>
      <dgm:t>
        <a:bodyPr/>
        <a:lstStyle/>
        <a:p>
          <a:endParaRPr lang="fr-FR"/>
        </a:p>
      </dgm:t>
    </dgm:pt>
    <dgm:pt modelId="{DA50FDE0-AEDA-44F0-9805-8BDA4D8E5567}" type="pres">
      <dgm:prSet presAssocID="{62747494-2037-4311-8122-3E051446E549}" presName="dummy3a" presStyleCnt="0"/>
      <dgm:spPr/>
    </dgm:pt>
    <dgm:pt modelId="{EFF3E32F-8C6C-4878-8E0A-540BE84DB939}" type="pres">
      <dgm:prSet presAssocID="{62747494-2037-4311-8122-3E051446E549}" presName="dummy3b" presStyleCnt="0"/>
      <dgm:spPr/>
    </dgm:pt>
    <dgm:pt modelId="{7FA5FB2A-FEE9-48EA-9021-7A2E223BB3B8}" type="pres">
      <dgm:prSet presAssocID="{62747494-2037-4311-8122-3E051446E54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B93D9B-44D8-49B4-AFE3-C0A7D8129C35}" type="pres">
      <dgm:prSet presAssocID="{A45B0479-BFDE-443E-9AFC-E01EC71BE7B6}" presName="arrowWedge1" presStyleLbl="fgSibTrans2D1" presStyleIdx="0" presStyleCnt="3" custLinFactNeighborX="980" custLinFactNeighborY="-2188"/>
      <dgm:spPr/>
    </dgm:pt>
    <dgm:pt modelId="{293F3AF6-8B00-4B49-80B7-E032F7DCFFA7}" type="pres">
      <dgm:prSet presAssocID="{44B425E2-B16E-49CD-AB26-D2A79ABDAB8F}" presName="arrowWedge2" presStyleLbl="fgSibTrans2D1" presStyleIdx="1" presStyleCnt="3"/>
      <dgm:spPr/>
    </dgm:pt>
    <dgm:pt modelId="{0612B450-9682-4CE2-AA49-DBEC0B12A8F8}" type="pres">
      <dgm:prSet presAssocID="{EB8BC58C-5E4A-4D08-9D60-97F398F05AB4}" presName="arrowWedge3" presStyleLbl="fgSibTrans2D1" presStyleIdx="2" presStyleCnt="3"/>
      <dgm:spPr/>
    </dgm:pt>
  </dgm:ptLst>
  <dgm:cxnLst>
    <dgm:cxn modelId="{44507BAE-3910-FD45-B918-0CDC7D1FA3F4}" type="presOf" srcId="{4262DB63-B05C-4F87-A5C2-1B48415C7178}" destId="{B0E09BE3-70C5-4C94-9E00-F265A28CFF11}" srcOrd="1" destOrd="0" presId="urn:microsoft.com/office/officeart/2005/8/layout/cycle8"/>
    <dgm:cxn modelId="{AFEC154C-EFC9-4026-AF8C-678DC35BD0F3}" srcId="{62747494-2037-4311-8122-3E051446E549}" destId="{45DDA96A-A8D3-4257-A851-A54A6DE47638}" srcOrd="1" destOrd="0" parTransId="{9AB3A7E4-88DC-42F4-95AF-B977C18B6590}" sibTransId="{44B425E2-B16E-49CD-AB26-D2A79ABDAB8F}"/>
    <dgm:cxn modelId="{8925CC7B-E9F3-7047-9140-FD6EA0472E05}" type="presOf" srcId="{45DDA96A-A8D3-4257-A851-A54A6DE47638}" destId="{0903B447-C237-4881-B3C4-49F44DD94C27}" srcOrd="1" destOrd="0" presId="urn:microsoft.com/office/officeart/2005/8/layout/cycle8"/>
    <dgm:cxn modelId="{4B1DBF16-136A-C148-8698-EFA3946C3D30}" type="presOf" srcId="{854DBA02-A36A-4DE5-9365-A58DB12576BC}" destId="{7FA5FB2A-FEE9-48EA-9021-7A2E223BB3B8}" srcOrd="1" destOrd="0" presId="urn:microsoft.com/office/officeart/2005/8/layout/cycle8"/>
    <dgm:cxn modelId="{04737D64-A436-6F49-872F-C847123CEAA2}" type="presOf" srcId="{4262DB63-B05C-4F87-A5C2-1B48415C7178}" destId="{691925C3-ACF8-42DE-BC39-55C4DB9C93CC}" srcOrd="0" destOrd="0" presId="urn:microsoft.com/office/officeart/2005/8/layout/cycle8"/>
    <dgm:cxn modelId="{4F6BFBDA-37A1-234A-9C8C-D18569D314F5}" type="presOf" srcId="{854DBA02-A36A-4DE5-9365-A58DB12576BC}" destId="{88F1A5AC-FCC5-420E-BD3B-8C209684AE43}" srcOrd="0" destOrd="0" presId="urn:microsoft.com/office/officeart/2005/8/layout/cycle8"/>
    <dgm:cxn modelId="{6EB92723-E85F-4B3B-B9D5-E4E1E1FF8E3B}" srcId="{62747494-2037-4311-8122-3E051446E549}" destId="{854DBA02-A36A-4DE5-9365-A58DB12576BC}" srcOrd="2" destOrd="0" parTransId="{F464BB1E-A5BC-4718-986C-66CA5E6B3718}" sibTransId="{EB8BC58C-5E4A-4D08-9D60-97F398F05AB4}"/>
    <dgm:cxn modelId="{C9CD80B3-2514-F544-BA13-250191D06F8F}" type="presOf" srcId="{62747494-2037-4311-8122-3E051446E549}" destId="{A33BADF7-FB84-4414-901A-995B44B9BEB5}" srcOrd="0" destOrd="0" presId="urn:microsoft.com/office/officeart/2005/8/layout/cycle8"/>
    <dgm:cxn modelId="{83F4C8A6-D298-4175-B4A5-3F6D3CAF4662}" srcId="{62747494-2037-4311-8122-3E051446E549}" destId="{4262DB63-B05C-4F87-A5C2-1B48415C7178}" srcOrd="0" destOrd="0" parTransId="{D2C2B080-169A-4E6F-92F4-F911331D583B}" sibTransId="{A45B0479-BFDE-443E-9AFC-E01EC71BE7B6}"/>
    <dgm:cxn modelId="{E048567D-D4AC-DE4A-831E-9C3DFF88B750}" type="presOf" srcId="{45DDA96A-A8D3-4257-A851-A54A6DE47638}" destId="{943F60E6-AB4D-4D9F-AAC2-7AD77145C7C1}" srcOrd="0" destOrd="0" presId="urn:microsoft.com/office/officeart/2005/8/layout/cycle8"/>
    <dgm:cxn modelId="{67046510-216E-894C-8078-9BFF52E9758A}" type="presParOf" srcId="{A33BADF7-FB84-4414-901A-995B44B9BEB5}" destId="{691925C3-ACF8-42DE-BC39-55C4DB9C93CC}" srcOrd="0" destOrd="0" presId="urn:microsoft.com/office/officeart/2005/8/layout/cycle8"/>
    <dgm:cxn modelId="{B3409D14-8266-5847-8892-C050902E68FD}" type="presParOf" srcId="{A33BADF7-FB84-4414-901A-995B44B9BEB5}" destId="{D06E4E5C-C0BD-4C7D-AC5C-0B96E1F2B3D8}" srcOrd="1" destOrd="0" presId="urn:microsoft.com/office/officeart/2005/8/layout/cycle8"/>
    <dgm:cxn modelId="{66FA73AA-F247-554B-9480-D676FF21BF66}" type="presParOf" srcId="{A33BADF7-FB84-4414-901A-995B44B9BEB5}" destId="{44B7B1D5-9216-4506-919B-18E21391FDBE}" srcOrd="2" destOrd="0" presId="urn:microsoft.com/office/officeart/2005/8/layout/cycle8"/>
    <dgm:cxn modelId="{484E3C82-B377-9043-A033-109BB00170FC}" type="presParOf" srcId="{A33BADF7-FB84-4414-901A-995B44B9BEB5}" destId="{B0E09BE3-70C5-4C94-9E00-F265A28CFF11}" srcOrd="3" destOrd="0" presId="urn:microsoft.com/office/officeart/2005/8/layout/cycle8"/>
    <dgm:cxn modelId="{15A6EED6-CA65-8346-9405-F365777CAABC}" type="presParOf" srcId="{A33BADF7-FB84-4414-901A-995B44B9BEB5}" destId="{943F60E6-AB4D-4D9F-AAC2-7AD77145C7C1}" srcOrd="4" destOrd="0" presId="urn:microsoft.com/office/officeart/2005/8/layout/cycle8"/>
    <dgm:cxn modelId="{576D85A5-95BC-9C4D-BB3D-ACF05A1EAAF3}" type="presParOf" srcId="{A33BADF7-FB84-4414-901A-995B44B9BEB5}" destId="{295995F1-D5B6-4C79-AE25-B5C5D93B1BAA}" srcOrd="5" destOrd="0" presId="urn:microsoft.com/office/officeart/2005/8/layout/cycle8"/>
    <dgm:cxn modelId="{7017F728-F790-0942-A795-845DD1CB634B}" type="presParOf" srcId="{A33BADF7-FB84-4414-901A-995B44B9BEB5}" destId="{CFBF8E2F-606A-4A55-98FE-3F3046C259FD}" srcOrd="6" destOrd="0" presId="urn:microsoft.com/office/officeart/2005/8/layout/cycle8"/>
    <dgm:cxn modelId="{B87690DA-6183-554E-8068-F2809BDCBE75}" type="presParOf" srcId="{A33BADF7-FB84-4414-901A-995B44B9BEB5}" destId="{0903B447-C237-4881-B3C4-49F44DD94C27}" srcOrd="7" destOrd="0" presId="urn:microsoft.com/office/officeart/2005/8/layout/cycle8"/>
    <dgm:cxn modelId="{A00355B0-08EF-E64F-9424-DD7486D00A6D}" type="presParOf" srcId="{A33BADF7-FB84-4414-901A-995B44B9BEB5}" destId="{88F1A5AC-FCC5-420E-BD3B-8C209684AE43}" srcOrd="8" destOrd="0" presId="urn:microsoft.com/office/officeart/2005/8/layout/cycle8"/>
    <dgm:cxn modelId="{53F33A8D-7BFD-624C-9300-596ED69EAC25}" type="presParOf" srcId="{A33BADF7-FB84-4414-901A-995B44B9BEB5}" destId="{DA50FDE0-AEDA-44F0-9805-8BDA4D8E5567}" srcOrd="9" destOrd="0" presId="urn:microsoft.com/office/officeart/2005/8/layout/cycle8"/>
    <dgm:cxn modelId="{3880A20B-54E0-4C46-8ECD-DFBFCF32DD8A}" type="presParOf" srcId="{A33BADF7-FB84-4414-901A-995B44B9BEB5}" destId="{EFF3E32F-8C6C-4878-8E0A-540BE84DB939}" srcOrd="10" destOrd="0" presId="urn:microsoft.com/office/officeart/2005/8/layout/cycle8"/>
    <dgm:cxn modelId="{D277AE85-5DEB-B64B-9A04-DA08C38A7033}" type="presParOf" srcId="{A33BADF7-FB84-4414-901A-995B44B9BEB5}" destId="{7FA5FB2A-FEE9-48EA-9021-7A2E223BB3B8}" srcOrd="11" destOrd="0" presId="urn:microsoft.com/office/officeart/2005/8/layout/cycle8"/>
    <dgm:cxn modelId="{CDF83C69-D956-5E42-A8CC-5A0AC9B15E35}" type="presParOf" srcId="{A33BADF7-FB84-4414-901A-995B44B9BEB5}" destId="{2FB93D9B-44D8-49B4-AFE3-C0A7D8129C35}" srcOrd="12" destOrd="0" presId="urn:microsoft.com/office/officeart/2005/8/layout/cycle8"/>
    <dgm:cxn modelId="{3FE596EA-32CF-D746-8F1F-157972D1E492}" type="presParOf" srcId="{A33BADF7-FB84-4414-901A-995B44B9BEB5}" destId="{293F3AF6-8B00-4B49-80B7-E032F7DCFFA7}" srcOrd="13" destOrd="0" presId="urn:microsoft.com/office/officeart/2005/8/layout/cycle8"/>
    <dgm:cxn modelId="{7DA2FD81-9FFB-374B-9BDF-EE5717D8C225}" type="presParOf" srcId="{A33BADF7-FB84-4414-901A-995B44B9BEB5}" destId="{0612B450-9682-4CE2-AA49-DBEC0B12A8F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67A4-B4AA-42BD-867C-82503CB17B62}">
      <dsp:nvSpPr>
        <dsp:cNvPr id="0" name=""/>
        <dsp:cNvSpPr/>
      </dsp:nvSpPr>
      <dsp:spPr>
        <a:xfrm rot="5400000">
          <a:off x="-289435" y="295165"/>
          <a:ext cx="1929572" cy="1350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 smtClean="0">
              <a:solidFill>
                <a:schemeClr val="tx2"/>
              </a:solidFill>
            </a:rPr>
            <a:t>1</a:t>
          </a:r>
          <a:endParaRPr lang="fr-FR" sz="4800" kern="1200" dirty="0">
            <a:solidFill>
              <a:schemeClr val="tx2"/>
            </a:solidFill>
          </a:endParaRPr>
        </a:p>
      </dsp:txBody>
      <dsp:txXfrm rot="-5400000">
        <a:off x="1" y="681079"/>
        <a:ext cx="1350700" cy="578872"/>
      </dsp:txXfrm>
    </dsp:sp>
    <dsp:sp modelId="{07D624FD-01B7-47CB-A60C-AB070D9AA7D4}">
      <dsp:nvSpPr>
        <dsp:cNvPr id="0" name=""/>
        <dsp:cNvSpPr/>
      </dsp:nvSpPr>
      <dsp:spPr>
        <a:xfrm rot="5400000">
          <a:off x="3095909" y="-1745208"/>
          <a:ext cx="1254881" cy="4745299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En</a:t>
          </a:r>
          <a:r>
            <a:rPr lang="fr-FR" sz="2000" b="1" kern="1200" baseline="0" dirty="0" smtClean="0">
              <a:solidFill>
                <a:schemeClr val="tx2"/>
              </a:solidFill>
              <a:latin typeface="Century Gothic" panose="020B0502020202020204" pitchFamily="34" charset="0"/>
            </a:rPr>
            <a:t> quoi l’évaluation positive rejoint nos pratiques éducatives, pédagogiques, pastorales ?</a:t>
          </a:r>
          <a:endParaRPr lang="fr-FR" sz="20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 rot="-5400000">
        <a:off x="1350700" y="61259"/>
        <a:ext cx="4684041" cy="1132365"/>
      </dsp:txXfrm>
    </dsp:sp>
    <dsp:sp modelId="{6D4C9AFF-A079-46E5-BE08-589FC1F5E313}">
      <dsp:nvSpPr>
        <dsp:cNvPr id="0" name=""/>
        <dsp:cNvSpPr/>
      </dsp:nvSpPr>
      <dsp:spPr>
        <a:xfrm rot="5400000">
          <a:off x="-289435" y="2033983"/>
          <a:ext cx="1929572" cy="1350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 smtClean="0">
              <a:solidFill>
                <a:schemeClr val="tx2"/>
              </a:solidFill>
            </a:rPr>
            <a:t>2</a:t>
          </a:r>
          <a:endParaRPr lang="fr-FR" sz="4800" kern="1200" dirty="0">
            <a:solidFill>
              <a:schemeClr val="tx2"/>
            </a:solidFill>
          </a:endParaRPr>
        </a:p>
      </dsp:txBody>
      <dsp:txXfrm rot="-5400000">
        <a:off x="1" y="2419897"/>
        <a:ext cx="1350700" cy="578872"/>
      </dsp:txXfrm>
    </dsp:sp>
    <dsp:sp modelId="{0E41BC3E-CC8B-4C77-A057-6E0CD1563CC2}">
      <dsp:nvSpPr>
        <dsp:cNvPr id="0" name=""/>
        <dsp:cNvSpPr/>
      </dsp:nvSpPr>
      <dsp:spPr>
        <a:xfrm rot="5400000">
          <a:off x="3096239" y="-991"/>
          <a:ext cx="1254221" cy="4745299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Vers quoi souhaitons-vous aller en matière d’évaluation positive dans votre établissement au sein de votre discipline ?</a:t>
          </a:r>
          <a:endParaRPr lang="fr-FR" sz="20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 rot="-5400000">
        <a:off x="1350700" y="1805774"/>
        <a:ext cx="4684073" cy="1131769"/>
      </dsp:txXfrm>
    </dsp:sp>
    <dsp:sp modelId="{E277432A-61C4-42E8-A203-A8FF2E433DEC}">
      <dsp:nvSpPr>
        <dsp:cNvPr id="0" name=""/>
        <dsp:cNvSpPr/>
      </dsp:nvSpPr>
      <dsp:spPr>
        <a:xfrm rot="5400000">
          <a:off x="-289435" y="3772801"/>
          <a:ext cx="1929572" cy="1350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solidFill>
                <a:schemeClr val="tx2"/>
              </a:solidFill>
            </a:rPr>
            <a:t>3</a:t>
          </a:r>
          <a:endParaRPr lang="fr-FR" sz="4400" kern="1200" dirty="0">
            <a:solidFill>
              <a:schemeClr val="tx2"/>
            </a:solidFill>
          </a:endParaRPr>
        </a:p>
      </dsp:txBody>
      <dsp:txXfrm rot="-5400000">
        <a:off x="1" y="4158715"/>
        <a:ext cx="1350700" cy="578872"/>
      </dsp:txXfrm>
    </dsp:sp>
    <dsp:sp modelId="{8CB8CA85-080C-453C-811F-23D0C30A6DDB}">
      <dsp:nvSpPr>
        <dsp:cNvPr id="0" name=""/>
        <dsp:cNvSpPr/>
      </dsp:nvSpPr>
      <dsp:spPr>
        <a:xfrm rot="5400000">
          <a:off x="3096239" y="1737826"/>
          <a:ext cx="1254221" cy="4745299"/>
        </a:xfrm>
        <a:prstGeom prst="round2SameRect">
          <a:avLst/>
        </a:prstGeom>
        <a:solidFill>
          <a:srgbClr val="FF00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chemeClr val="tx2"/>
              </a:solidFill>
              <a:latin typeface="Century Gothic" panose="020B0502020202020204" pitchFamily="34" charset="0"/>
            </a:rPr>
            <a:t>Quelles questions posons-nous ?</a:t>
          </a:r>
          <a:endParaRPr lang="fr-FR" sz="20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 rot="-5400000">
        <a:off x="1350700" y="3544591"/>
        <a:ext cx="4684073" cy="1131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25C3-ACF8-42DE-BC39-55C4DB9C93CC}">
      <dsp:nvSpPr>
        <dsp:cNvPr id="0" name=""/>
        <dsp:cNvSpPr/>
      </dsp:nvSpPr>
      <dsp:spPr>
        <a:xfrm>
          <a:off x="340363" y="173018"/>
          <a:ext cx="2235925" cy="223592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  </a:t>
          </a:r>
          <a:endParaRPr lang="fr-FR" sz="4000" kern="1200" dirty="0">
            <a:solidFill>
              <a:srgbClr val="00B0F0"/>
            </a:solidFill>
          </a:endParaRPr>
        </a:p>
      </dsp:txBody>
      <dsp:txXfrm>
        <a:off x="1518749" y="646821"/>
        <a:ext cx="798544" cy="665454"/>
      </dsp:txXfrm>
    </dsp:sp>
    <dsp:sp modelId="{943F60E6-AB4D-4D9F-AAC2-7AD77145C7C1}">
      <dsp:nvSpPr>
        <dsp:cNvPr id="0" name=""/>
        <dsp:cNvSpPr/>
      </dsp:nvSpPr>
      <dsp:spPr>
        <a:xfrm>
          <a:off x="294313" y="252872"/>
          <a:ext cx="2235925" cy="223592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 dirty="0">
            <a:solidFill>
              <a:srgbClr val="00B0F0"/>
            </a:solidFill>
          </a:endParaRPr>
        </a:p>
      </dsp:txBody>
      <dsp:txXfrm>
        <a:off x="826676" y="1703562"/>
        <a:ext cx="1197817" cy="585599"/>
      </dsp:txXfrm>
    </dsp:sp>
    <dsp:sp modelId="{88F1A5AC-FCC5-420E-BD3B-8C209684AE43}">
      <dsp:nvSpPr>
        <dsp:cNvPr id="0" name=""/>
        <dsp:cNvSpPr/>
      </dsp:nvSpPr>
      <dsp:spPr>
        <a:xfrm>
          <a:off x="248264" y="173018"/>
          <a:ext cx="2235925" cy="223592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 </a:t>
          </a:r>
          <a:endParaRPr lang="fr-FR" sz="4000" kern="1200" dirty="0"/>
        </a:p>
      </dsp:txBody>
      <dsp:txXfrm>
        <a:off x="507259" y="646821"/>
        <a:ext cx="798544" cy="665454"/>
      </dsp:txXfrm>
    </dsp:sp>
    <dsp:sp modelId="{2FB93D9B-44D8-49B4-AFE3-C0A7D8129C35}">
      <dsp:nvSpPr>
        <dsp:cNvPr id="0" name=""/>
        <dsp:cNvSpPr/>
      </dsp:nvSpPr>
      <dsp:spPr>
        <a:xfrm>
          <a:off x="226758" y="-20375"/>
          <a:ext cx="2512754" cy="25127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F3AF6-8B00-4B49-80B7-E032F7DCFFA7}">
      <dsp:nvSpPr>
        <dsp:cNvPr id="0" name=""/>
        <dsp:cNvSpPr/>
      </dsp:nvSpPr>
      <dsp:spPr>
        <a:xfrm>
          <a:off x="155899" y="114316"/>
          <a:ext cx="2512754" cy="25127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2B450-9682-4CE2-AA49-DBEC0B12A8F8}">
      <dsp:nvSpPr>
        <dsp:cNvPr id="0" name=""/>
        <dsp:cNvSpPr/>
      </dsp:nvSpPr>
      <dsp:spPr>
        <a:xfrm>
          <a:off x="109665" y="34603"/>
          <a:ext cx="2512754" cy="25127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C4F1-79BA-674B-9C2B-DD7DA9AC2CE5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62B8A-03B6-1340-A439-C74B2470EE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98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Évaluer :</a:t>
            </a:r>
          </a:p>
          <a:p>
            <a:r>
              <a:rPr lang="fr-FR" dirty="0" smtClean="0"/>
              <a:t>Évaluer consiste à examiner le degré d’adéquation entre un ensemble d’informations, et un ensemble de critères adéquats à un objectif visé, en vue de prendre une décision. Évaluer nécessite donc de recueillir des données, puis d’émettre un jugement en confrontant les données recueillies à un système de références, pour prendre une décision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2B8A-03B6-1340-A439-C74B2470EE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84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Evaluation sommative sert à poser</a:t>
            </a:r>
            <a:r>
              <a:rPr lang="fr-FR" baseline="0" dirty="0" smtClean="0"/>
              <a:t> un bilan … à repérer où l’élève se situe par rapport à la norme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Mais ici aussi, des choses qui bougent</a:t>
            </a:r>
          </a:p>
          <a:p>
            <a:endParaRPr lang="fr-FR" baseline="0" dirty="0" smtClean="0"/>
          </a:p>
          <a:p>
            <a:r>
              <a:rPr lang="fr-FR" baseline="0" dirty="0" smtClean="0"/>
              <a:t>Exemple de mde </a:t>
            </a:r>
            <a:r>
              <a:rPr lang="fr-FR" baseline="0" dirty="0" err="1" smtClean="0"/>
              <a:t>Munck</a:t>
            </a:r>
            <a:r>
              <a:rPr lang="fr-FR" baseline="0" dirty="0" smtClean="0"/>
              <a:t> en mathématiques: on a tous connu l’élève qui sort du contrôle en pleurs … parfois le contrôle est loupé parce que l’élève à bloqué sur un mot, un énoncé … pourquoi lui refuser un coup de pouce, lui permettant d’avoir la possibilité de montrer ce dont il est capable 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Notes  - </a:t>
            </a:r>
            <a:endParaRPr lang="fr-FR" dirty="0" smtClean="0"/>
          </a:p>
          <a:p>
            <a:pPr marL="914400" lvl="2" indent="0">
              <a:buFont typeface="Arial" panose="020B0604020202020204" pitchFamily="34" charset="0"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01338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 smtClean="0"/>
              <a:t>L’évaluation formative</a:t>
            </a:r>
            <a:r>
              <a:rPr lang="fr-FR" b="1" dirty="0" smtClean="0"/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intervient simultanément à l’apprentissage ; </a:t>
            </a:r>
            <a:r>
              <a:rPr lang="fr-FR" b="1" dirty="0" smtClean="0">
                <a:solidFill>
                  <a:srgbClr val="00B050"/>
                </a:solidFill>
              </a:rPr>
              <a:t>elle a pour objectif d’informer l’élève et l’enseignant du degré de réussite atteint et de lui donner les conseils utiles pour progresser.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Pour l’enseignant il s’agit aussi d’identifier sur les </a:t>
            </a:r>
            <a:r>
              <a:rPr lang="fr-FR" b="1" dirty="0" smtClean="0">
                <a:solidFill>
                  <a:srgbClr val="00B050"/>
                </a:solidFill>
              </a:rPr>
              <a:t>ajustements à opérer dans le dispositif de formation </a:t>
            </a:r>
            <a:r>
              <a:rPr lang="fr-FR" dirty="0" smtClean="0">
                <a:solidFill>
                  <a:srgbClr val="00B050"/>
                </a:solidFill>
              </a:rPr>
              <a:t>(apport de ressources, contenu imprévu à aborder, mise en place d’une médiation particulière…) ;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là aussi, l’erreur constitue un élément précieux d’information, dans la mesure où elle indique où résident les obstacles rencontrés par les élèves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 smtClean="0">
                <a:solidFill>
                  <a:schemeClr val="accent1">
                    <a:lumMod val="75000"/>
                  </a:schemeClr>
                </a:solidFill>
              </a:rPr>
              <a:t>Crontrat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 de confiance: </a:t>
            </a:r>
            <a:r>
              <a:rPr lang="fr-FR" sz="1200" dirty="0" smtClean="0"/>
              <a:t>Document à partir duquel élève et enseignant contractualisent un parcours d’apprentissages résultant de la combinaison entre les choix de l’élève, ses capacités et les intentions de l’enseignant</a:t>
            </a: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 smtClean="0"/>
          </a:p>
          <a:p>
            <a:pPr marL="914400" lvl="2" indent="0">
              <a:buFont typeface="Arial" panose="020B0604020202020204" pitchFamily="34" charset="0"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13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75080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Observer pour évaluer. L’évaluation est un acte pédagogique à part entière, qui ne se limite</a:t>
            </a:r>
            <a:r>
              <a:rPr lang="fr-FR" baseline="0" dirty="0" smtClean="0"/>
              <a:t> pas à des temps spécifiques. Les progrès des élèves s’apprécient au fil des apprentissages … </a:t>
            </a:r>
          </a:p>
          <a:p>
            <a:endParaRPr lang="fr-FR" baseline="0" dirty="0" smtClean="0"/>
          </a:p>
          <a:p>
            <a:r>
              <a:rPr lang="fr-FR" baseline="0" dirty="0" smtClean="0"/>
              <a:t>2 Cela nécessite d’envisager des pratiques pédagogiques favorisant l’observation directe et régulière du travail des élèves, dans des situations ordinaires variées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3 Dans le quotidien de la classe, l’enseignant prélève des informations sur les progrès, les acquis, les attendus des élèves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(Cela n’exclut pas bien entendu de concevoir des temps spécifiques pour mieux cibler – sauf au cycle 1)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16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5768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Désormais possible avec des repères clairs de niveau d’acquisition de compétence</a:t>
            </a:r>
          </a:p>
          <a:p>
            <a:endParaRPr lang="fr-FR" dirty="0" smtClean="0"/>
          </a:p>
          <a:p>
            <a:r>
              <a:rPr lang="fr-FR" dirty="0" smtClean="0"/>
              <a:t>Question de </a:t>
            </a:r>
            <a:r>
              <a:rPr lang="fr-FR" smtClean="0"/>
              <a:t>la temporalité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17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84731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Parmi les moyens susceptibles de favoriser l’engagement d’un élève dans la réalisation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d’une tâche et de l’inscrire dans une spirale positive de motivation et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d’accroissement du sentiment d’efficacité personnelle 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Proposer des objectifs proximaux, c’est-à-dire ciblés, présentant un défi et une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difficulté en lien avec les aptitudes de l’élève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Mettre l’élève dans une situation de progrès visibles et graduels, y compris s’il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commet des erreurs ponctuelles,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Engager l’élève à se fixer ses propres objectifs proximaux en centrant son regard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 processus de compréhension et d’apprentissage plutôt que sur le produit à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obtenir ou la performance à réaliser.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comprendre à l’élève que son intelligence est une entité malléable qui se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construit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2B8A-03B6-1340-A439-C74B2470EE2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71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23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97049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Croiser les regards …</a:t>
            </a:r>
          </a:p>
          <a:p>
            <a:endParaRPr lang="fr-FR" dirty="0" smtClean="0"/>
          </a:p>
          <a:p>
            <a:r>
              <a:rPr lang="fr-FR" dirty="0" smtClean="0"/>
              <a:t>Prise en compte de</a:t>
            </a:r>
            <a:r>
              <a:rPr lang="fr-FR" baseline="0" dirty="0" smtClean="0"/>
              <a:t> tous les enseignants … parole du prof d’EPS et du prof d’APA a aussi son importance</a:t>
            </a:r>
          </a:p>
          <a:p>
            <a:endParaRPr lang="fr-FR" baseline="0" dirty="0" smtClean="0"/>
          </a:p>
          <a:p>
            <a:r>
              <a:rPr lang="fr-FR" baseline="0" dirty="0" smtClean="0"/>
              <a:t>Regard de l’animateur en pastoral ou éducateur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 que dit l’élève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 dialogue avec les familles … Elève ne travaille pas ! ???</a:t>
            </a:r>
          </a:p>
          <a:p>
            <a:endParaRPr lang="fr-FR" baseline="0" dirty="0" smtClean="0"/>
          </a:p>
          <a:p>
            <a:r>
              <a:rPr lang="fr-FR" baseline="0" dirty="0" smtClean="0"/>
              <a:t>Regard de l’ASEM – conseil des maitres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Evaluation du socle commun fin de cycle</a:t>
            </a:r>
          </a:p>
          <a:p>
            <a:endParaRPr lang="fr-FR" baseline="0" dirty="0" smtClean="0"/>
          </a:p>
          <a:p>
            <a:r>
              <a:rPr lang="fr-FR" baseline="0" dirty="0" smtClean="0"/>
              <a:t>Parents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24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7678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 ailleurs, Marie-Thérèse </a:t>
            </a:r>
            <a:r>
              <a:rPr lang="fr-FR" dirty="0" err="1" smtClean="0"/>
              <a:t>Zerbato-Poudou</a:t>
            </a:r>
            <a:r>
              <a:rPr lang="fr-FR" dirty="0" smtClean="0"/>
              <a:t> pose les enjeux de la construction du rapport au savoir par l’élève à travers la compréhension des tâches scolaires, notamment par les relations entre consigne, guidage et évaluation, qui lui permettent de donner du sens à son apprentissage.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25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48853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>
                <a:solidFill>
                  <a:srgbClr val="595959"/>
                </a:solidFill>
                <a:latin typeface="Calibri"/>
              </a:rPr>
              <a:pPr/>
              <a:t>27</a:t>
            </a:fld>
            <a:endParaRPr lang="en-US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119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5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</a:t>
            </a:r>
            <a:r>
              <a:rPr lang="fr-FR" baseline="0" dirty="0" smtClean="0"/>
              <a:t> aujourd’hui qu’en est il ? L’</a:t>
            </a:r>
            <a:r>
              <a:rPr lang="fr-FR" baseline="0" dirty="0" err="1" smtClean="0"/>
              <a:t>evaluation</a:t>
            </a:r>
            <a:r>
              <a:rPr lang="fr-FR" baseline="0" dirty="0" smtClean="0"/>
              <a:t> évolue en même temps que nos pratiques, Placer l’</a:t>
            </a:r>
            <a:r>
              <a:rPr lang="fr-FR" baseline="0" dirty="0" err="1" smtClean="0"/>
              <a:t>eleve</a:t>
            </a:r>
            <a:r>
              <a:rPr lang="fr-FR" baseline="0" dirty="0" smtClean="0"/>
              <a:t> au cœur de nos apprentissage induit une réflexion sur  l’évolution des évaluations.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2B8A-03B6-1340-A439-C74B2470EE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934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7274B310-16FF-455D-A2F9-1059662F36C8}" type="slidenum">
              <a:rPr lang="fr-FR" altLang="fr-FR" smtClean="0">
                <a:latin typeface="Calibri" panose="020F0502020204030204" pitchFamily="34" charset="0"/>
              </a:rPr>
              <a:pPr/>
              <a:t>30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9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BF216-903E-463B-80F9-467EBE2BAA26}" type="slidenum">
              <a:rPr lang="fr-FR" altLang="fr-FR" smtClean="0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8164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un lien avec apport 1 – beaucoup de choses qui bougent</a:t>
            </a:r>
            <a:r>
              <a:rPr lang="fr-FR" baseline="0" dirty="0" smtClean="0"/>
              <a:t> dans le domaine de l’évaluation … touche la vision que l’enseignant a de son métier 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Cette notion d’évaluation positive est partout présente dans les IO … ou on parle d’une évaluation, simple, lisible, et compréhensible par les familles 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Mais qu’est ce donc qu’une évaluation positive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36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63122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39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29555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>
                <a:solidFill>
                  <a:srgbClr val="595959"/>
                </a:solidFill>
              </a:rPr>
              <a:pPr/>
              <a:t>41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47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L’appréciation scolaire : un texte adressé à des parents reconnus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coéducation joue un rôle essentiel pour instaurer un climat propice à la réussite de chaque élève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», indique la circulaire de rentrée 2016.</a:t>
            </a:r>
          </a:p>
          <a:p>
            <a:pPr fontAlgn="base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Outil de liaison</a:t>
            </a:r>
            <a:r>
              <a:rPr lang="fr-FR" baseline="0" dirty="0" smtClean="0"/>
              <a:t> entre les enseignants et les familles ou responsables légaux ! On s’adresse aux parents !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4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Sans doute faire la différence entre le bilan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périodique et le bilan de fin de cycle</a:t>
            </a:r>
          </a:p>
          <a:p>
            <a:pPr fontAlgn="base"/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Bilan périodique sert bien à faire un constat… mais doit être un outil qui sert aussi à faire progresser l’élève …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68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Différentes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appréciations… ne pas mettre tout dans tout …</a:t>
            </a:r>
          </a:p>
          <a:p>
            <a:pPr fontAlgn="base"/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poser la questions des différentes rubriques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4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4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pas la présenter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2B8A-03B6-1340-A439-C74B2470EE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82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0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2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5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15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146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75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7078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4660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522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76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2957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Diagnostiquer</a:t>
            </a:r>
          </a:p>
          <a:p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Pas tout le temps – quand c’est nécessaire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Par</a:t>
            </a:r>
            <a:r>
              <a:rPr lang="fr-FR" baseline="0" dirty="0" smtClean="0"/>
              <a:t> des méthodes diverses: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Observation des élèves en classes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Par le biais des travaux rendus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Par le lien inter-cycle ou </a:t>
            </a:r>
            <a:r>
              <a:rPr lang="fr-FR" baseline="0" dirty="0" err="1" smtClean="0"/>
              <a:t>inter-classe</a:t>
            </a:r>
            <a:r>
              <a:rPr lang="fr-FR" baseline="0" dirty="0" smtClean="0"/>
              <a:t> / ou échanges entre les professeurs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Par le dialogue pédagogique (en début de séquence)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Par une activité préalable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fr-FR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Acte essentiel – dont l’objectif est bien de partir de l’élève et ne</a:t>
            </a:r>
            <a:r>
              <a:rPr lang="fr-FR" baseline="0" dirty="0" smtClean="0"/>
              <a:t> pas entrer dans l’apprentissage uniquement par le programme / entrer par l’élève et pas par le programme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 smtClean="0"/>
              <a:t>Important aussi pour l’élève.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 smtClean="0"/>
              <a:t>Nécessaire pour organiser la différenciation pédagogique (Exemple de maternelle)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 smtClean="0"/>
              <a:t>Peut-être aussi l’occasion de clarifier avec les élèves les attendus en clarifiant les indicateurs (Français 6</a:t>
            </a:r>
            <a:r>
              <a:rPr lang="fr-FR" baseline="30000" dirty="0" smtClean="0"/>
              <a:t>ème</a:t>
            </a:r>
            <a:r>
              <a:rPr lang="fr-FR" baseline="0" dirty="0" smtClean="0"/>
              <a:t> et HG 2</a:t>
            </a:r>
            <a:r>
              <a:rPr lang="fr-FR" baseline="30000" dirty="0" smtClean="0"/>
              <a:t>nd</a:t>
            </a:r>
            <a:r>
              <a:rPr lang="fr-FR" baseline="0" dirty="0" smtClean="0"/>
              <a:t>) </a:t>
            </a:r>
            <a:endParaRPr lang="fr-FR" dirty="0" smtClean="0"/>
          </a:p>
          <a:p>
            <a:pPr marL="914400" lvl="2" indent="0">
              <a:buFont typeface="Arial" panose="020B0604020202020204" pitchFamily="34" charset="0"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9735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Evaluation formatrice</a:t>
            </a:r>
          </a:p>
          <a:p>
            <a:endParaRPr lang="fr-FR" dirty="0" smtClean="0"/>
          </a:p>
          <a:p>
            <a:r>
              <a:rPr lang="fr-FR" baseline="0" dirty="0" smtClean="0"/>
              <a:t>A la recherche d’outils…..</a:t>
            </a:r>
          </a:p>
          <a:p>
            <a:r>
              <a:rPr lang="fr-FR" baseline="0" dirty="0" smtClean="0"/>
              <a:t>Faire la différence entre auto-évaluation et </a:t>
            </a:r>
            <a:r>
              <a:rPr lang="fr-FR" baseline="0" dirty="0" err="1" smtClean="0"/>
              <a:t>auto-correction</a:t>
            </a:r>
            <a:endParaRPr lang="fr-FR" dirty="0" smtClean="0"/>
          </a:p>
          <a:p>
            <a:pPr marL="914400" lvl="2" indent="0">
              <a:buFont typeface="Arial" panose="020B0604020202020204" pitchFamily="34" charset="0"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68D8D-6AC0-4387-92D8-13108088C38B}" type="slidenum">
              <a:rPr lang="en-US" altLang="fr-FR" smtClean="0"/>
              <a:pPr>
                <a:defRPr/>
              </a:pPr>
              <a:t>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4346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l’élève doit avoir </a:t>
            </a:r>
            <a:r>
              <a:rPr lang="fr-FR" b="1" dirty="0" smtClean="0"/>
              <a:t>accès aux critères et aux indicateurs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Les outils : </a:t>
            </a:r>
            <a:r>
              <a:rPr lang="fr-FR" dirty="0" smtClean="0"/>
              <a:t>Il faut établir des grilles de compétences qui utilisent des indicateurs de réussites.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L’autoévaluation ne peut se faire qu'à partir de réalisations observables. Elle se basera sur des critères retenus comme indicateurs d'une bonne exécution.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2B8A-03B6-1340-A439-C74B2470EE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34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co</a:t>
            </a:r>
            <a:r>
              <a:rPr lang="fr-FR" dirty="0" smtClean="0"/>
              <a:t>- évaluateurs doivent répondre à deux questions essentielles :</a:t>
            </a:r>
          </a:p>
          <a:p>
            <a:r>
              <a:rPr lang="fr-FR" dirty="0" smtClean="0"/>
              <a:t>• Quels sont les points positifs ?</a:t>
            </a:r>
          </a:p>
          <a:p>
            <a:r>
              <a:rPr lang="fr-FR" dirty="0" smtClean="0"/>
              <a:t>• Quels sont les pistes à améliorer, développer ou explorer ? </a:t>
            </a:r>
          </a:p>
          <a:p>
            <a:r>
              <a:rPr lang="fr-FR" dirty="0" smtClean="0"/>
              <a:t>Pour cibler les points à évaluer, le </a:t>
            </a:r>
            <a:r>
              <a:rPr lang="fr-FR" dirty="0" err="1" smtClean="0"/>
              <a:t>co</a:t>
            </a:r>
            <a:r>
              <a:rPr lang="fr-FR" dirty="0" smtClean="0"/>
              <a:t> - </a:t>
            </a:r>
            <a:r>
              <a:rPr lang="fr-FR" dirty="0" err="1" smtClean="0"/>
              <a:t>évaluateur</a:t>
            </a:r>
            <a:r>
              <a:rPr lang="fr-FR" dirty="0" smtClean="0"/>
              <a:t> se base sur des critères établis à l’avance de façon consensuelle.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2B8A-03B6-1340-A439-C74B2470EE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12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pas l</a:t>
            </a:r>
            <a:r>
              <a:rPr lang="fr-FR" baseline="0" dirty="0" smtClean="0"/>
              <a:t>e </a:t>
            </a:r>
            <a:r>
              <a:rPr lang="fr-FR" dirty="0" smtClean="0"/>
              <a:t>présenter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2B8A-03B6-1340-A439-C74B2470EE2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13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61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9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7"/>
            <a:ext cx="2133600" cy="365125"/>
          </a:xfrm>
        </p:spPr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395-0543-B840-BBA5-A1E53CBE1FC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13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13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7"/>
            <a:ext cx="2133600" cy="365125"/>
          </a:xfrm>
        </p:spPr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13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67"/>
            <a:ext cx="2133600" cy="365125"/>
          </a:xfrm>
        </p:spPr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395-0543-B840-BBA5-A1E53CBE1FC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395-0543-B840-BBA5-A1E53CBE1FC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/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50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8867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395-0543-B840-BBA5-A1E53CBE1FC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14500"/>
            <a:ext cx="337185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4500"/>
            <a:ext cx="337185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286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286" y="2481952"/>
            <a:ext cx="3374136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81952"/>
            <a:ext cx="3374136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61" y="1714498"/>
            <a:ext cx="2630091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9" y="457200"/>
            <a:ext cx="5431583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57200"/>
            <a:ext cx="1457325" cy="57197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457200"/>
            <a:ext cx="5286375" cy="57197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8867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14500"/>
            <a:ext cx="337185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4500"/>
            <a:ext cx="337185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286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5286" y="2481950"/>
            <a:ext cx="3374136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33162"/>
            <a:ext cx="3374136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81950"/>
            <a:ext cx="3374136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61" y="1714498"/>
            <a:ext cx="2630091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8" y="457200"/>
            <a:ext cx="5431583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57200"/>
            <a:ext cx="1457325" cy="57197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457200"/>
            <a:ext cx="5286375" cy="57197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7"/>
            <a:ext cx="2133600" cy="365125"/>
          </a:xfrm>
        </p:spPr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395-0543-B840-BBA5-A1E53CBE1FC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21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21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67"/>
            <a:ext cx="2133600" cy="365125"/>
          </a:xfrm>
        </p:spPr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67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395-0543-B840-BBA5-A1E53CBE1FCF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395-0543-B840-BBA5-A1E53CBE1FC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3B395-0543-B840-BBA5-A1E53CBE1FC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8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67"/>
            <a:ext cx="2133600" cy="365125"/>
          </a:xfrm>
        </p:spPr>
        <p:txBody>
          <a:bodyPr/>
          <a:lstStyle/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70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C63467-0734-364C-8F99-30122F29C03D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8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53B395-0543-B840-BBA5-A1E53CBE1FC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2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2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97" r:id="rId16"/>
    <p:sldLayoutId id="2147484098" r:id="rId17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714500"/>
            <a:ext cx="6858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0878" y="6601556"/>
            <a:ext cx="5801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714500"/>
            <a:ext cx="6858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fld id="{37CC0096-1860-4642-9CD2-0079EA5E7CD1}" type="datetimeFigureOut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19/04/2018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0877" y="6601556"/>
            <a:ext cx="5801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defTabSz="914400"/>
            <a:fld id="{E31375A4-56A4-47D6-9801-1991572033F7}" type="slidenum">
              <a:rPr lang="en-US" smtClean="0">
                <a:solidFill>
                  <a:prstClr val="white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ikindx.inrp.fr/biblio_vst/index.php?action=resourceView&amp;id=419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jpeg"/><Relationship Id="rId5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A2C816"/>
          </a:solidFill>
        </p:spPr>
        <p:txBody>
          <a:bodyPr>
            <a:normAutofit/>
          </a:bodyPr>
          <a:lstStyle/>
          <a:p>
            <a:r>
              <a:rPr lang="fr-FR" sz="3200" dirty="0" smtClean="0"/>
              <a:t>L’EVALUATION POSITIVE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4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236" y="2351561"/>
            <a:ext cx="7664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C'est un moyen </a:t>
            </a:r>
            <a:r>
              <a:rPr lang="fr-FR" dirty="0" smtClean="0"/>
              <a:t>de </a:t>
            </a:r>
            <a:r>
              <a:rPr lang="fr-FR" dirty="0"/>
              <a:t>donner du sens à </a:t>
            </a:r>
            <a:r>
              <a:rPr lang="fr-FR" dirty="0" smtClean="0"/>
              <a:t>l’ évaluation. </a:t>
            </a:r>
            <a:r>
              <a:rPr lang="fr-FR" dirty="0"/>
              <a:t>La </a:t>
            </a:r>
            <a:r>
              <a:rPr lang="fr-FR" dirty="0" err="1"/>
              <a:t>co</a:t>
            </a:r>
            <a:r>
              <a:rPr lang="fr-FR" dirty="0" smtClean="0"/>
              <a:t>- évaluation </a:t>
            </a:r>
            <a:r>
              <a:rPr lang="fr-FR" dirty="0"/>
              <a:t>renforce les attitudes </a:t>
            </a:r>
            <a:r>
              <a:rPr lang="fr-FR" dirty="0" smtClean="0"/>
              <a:t>réflexives </a:t>
            </a:r>
            <a:r>
              <a:rPr lang="fr-FR" dirty="0"/>
              <a:t>entre les </a:t>
            </a:r>
            <a:r>
              <a:rPr lang="fr-FR" dirty="0" smtClean="0"/>
              <a:t>élèves. </a:t>
            </a:r>
            <a:r>
              <a:rPr lang="fr-FR" dirty="0"/>
              <a:t>Elle repose avant tout sur un climat de </a:t>
            </a:r>
            <a:r>
              <a:rPr lang="fr-FR" dirty="0" smtClean="0"/>
              <a:t>confiance ou le jugement de valeur est banni.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co</a:t>
            </a:r>
            <a:r>
              <a:rPr lang="fr-FR" dirty="0" smtClean="0"/>
              <a:t> </a:t>
            </a:r>
            <a:r>
              <a:rPr lang="fr-FR" dirty="0"/>
              <a:t>é</a:t>
            </a:r>
            <a:r>
              <a:rPr lang="fr-FR" dirty="0" smtClean="0"/>
              <a:t>valuation  permet aux élèves de prendre plus de responsabilité dans leur processus d’apprentissage. </a:t>
            </a:r>
          </a:p>
          <a:p>
            <a:r>
              <a:rPr lang="fr-FR" dirty="0" smtClean="0"/>
              <a:t>L’ </a:t>
            </a:r>
            <a:r>
              <a:rPr lang="fr-FR" dirty="0" err="1" smtClean="0"/>
              <a:t>eleve</a:t>
            </a:r>
            <a:r>
              <a:rPr lang="fr-FR" dirty="0" smtClean="0"/>
              <a:t> s’instruit sur l’apprentissage en réfléchissant aux activités des autres élèves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91765" y="1404471"/>
            <a:ext cx="478117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La </a:t>
            </a:r>
            <a:r>
              <a:rPr lang="fr-FR" sz="2000" dirty="0" err="1" smtClean="0"/>
              <a:t>co</a:t>
            </a:r>
            <a:r>
              <a:rPr lang="fr-FR" sz="2000" dirty="0"/>
              <a:t>-</a:t>
            </a:r>
            <a:r>
              <a:rPr lang="fr-FR" sz="2000" dirty="0" smtClean="0"/>
              <a:t>évaluation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100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290" y="999014"/>
            <a:ext cx="817715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« </a:t>
            </a:r>
            <a:r>
              <a:rPr lang="fr-FR" b="1" i="1" dirty="0"/>
              <a:t>l'auto-évaluation</a:t>
            </a:r>
            <a:r>
              <a:rPr lang="fr-FR" b="1" i="1" dirty="0" smtClean="0"/>
              <a:t>, </a:t>
            </a:r>
            <a:r>
              <a:rPr lang="fr-FR" b="1" i="1" dirty="0"/>
              <a:t>n'est pas qu'une pratique d'évaluation ; c'est aussi une activité d'apprentissage.</a:t>
            </a:r>
            <a:r>
              <a:rPr lang="fr-FR" i="1" dirty="0"/>
              <a:t> C'est une manière d'encourager les élèves à réfléchir sur ce qu'ils ont appris, à chercher les moyens d'améliorer leur apprentissage, et à planifier ce qui leur permettra de progresser en tant qu'apprenants et d'atteindre leurs objectifs.</a:t>
            </a:r>
            <a:r>
              <a:rPr lang="fr-FR" dirty="0" smtClean="0">
                <a:effectLst/>
              </a:rPr>
              <a:t> (</a:t>
            </a:r>
            <a:r>
              <a:rPr lang="fr-FR" dirty="0" smtClean="0"/>
              <a:t>P</a:t>
            </a:r>
            <a:r>
              <a:rPr lang="fr-FR" dirty="0"/>
              <a:t>. </a:t>
            </a:r>
            <a:r>
              <a:rPr lang="fr-FR" dirty="0" err="1" smtClean="0"/>
              <a:t>Broadfoot</a:t>
            </a:r>
            <a:r>
              <a:rPr lang="fr-FR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290" y="2776970"/>
            <a:ext cx="81771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  « </a:t>
            </a:r>
            <a:r>
              <a:rPr lang="fr-FR" b="1" i="1" dirty="0" smtClean="0"/>
              <a:t>la </a:t>
            </a:r>
            <a:r>
              <a:rPr lang="fr-FR" b="1" i="1" dirty="0" err="1" smtClean="0"/>
              <a:t>co</a:t>
            </a:r>
            <a:r>
              <a:rPr lang="fr-FR" b="1" i="1" dirty="0" smtClean="0"/>
              <a:t> </a:t>
            </a:r>
            <a:r>
              <a:rPr lang="fr-FR" b="1" i="1" dirty="0" err="1" smtClean="0"/>
              <a:t>evaluation</a:t>
            </a:r>
            <a:r>
              <a:rPr lang="fr-FR" b="1" i="1" dirty="0" smtClean="0"/>
              <a:t> </a:t>
            </a:r>
            <a:r>
              <a:rPr lang="fr-FR" b="1" i="1" dirty="0"/>
              <a:t>peut favoriser la construction </a:t>
            </a:r>
            <a:r>
              <a:rPr lang="fr-FR" b="1" i="1" dirty="0" smtClean="0"/>
              <a:t>d’un </a:t>
            </a:r>
            <a:r>
              <a:rPr lang="fr-FR" b="1" i="1" dirty="0"/>
              <a:t>cadre stimulant pour introduire l'auto-évaluation : elle  contribue à dynamiser le cadre d'apprentissage, aide les élèves à développer leurs aptitudes sociales, et les prépare à l'auto-évaluation » </a:t>
            </a:r>
            <a:r>
              <a:rPr lang="fr-FR" dirty="0"/>
              <a:t>(CERI, </a:t>
            </a:r>
            <a:r>
              <a:rPr lang="fr-FR" dirty="0">
                <a:hlinkClick r:id="rId3"/>
              </a:rPr>
              <a:t>2005</a:t>
            </a:r>
            <a:r>
              <a:rPr lang="fr-FR" dirty="0"/>
              <a:t>, p. 69). Les interactions verbales entre élèves autorisent des critiques différentes de celles de l'enseignant et formulées dans une langue naturellement plus usuelle, même si les élèves jouent à endosser le rôle de l'enseignant. En outre, il semble que les élèves s'approprient plus facilement les critères d'évaluation en examinant un travail qui n'est pas le leur.</a:t>
            </a:r>
          </a:p>
        </p:txBody>
      </p:sp>
    </p:spTree>
    <p:extLst>
      <p:ext uri="{BB962C8B-B14F-4D97-AF65-F5344CB8AC3E}">
        <p14:creationId xmlns:p14="http://schemas.microsoft.com/office/powerpoint/2010/main" val="298337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5586" y="4313926"/>
            <a:ext cx="3748746" cy="168150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1600" b="1" dirty="0" smtClean="0"/>
              <a:t>Faire </a:t>
            </a:r>
            <a:r>
              <a:rPr lang="fr-FR" sz="1600" b="1" dirty="0" smtClean="0">
                <a:solidFill>
                  <a:srgbClr val="FF0000"/>
                </a:solidFill>
              </a:rPr>
              <a:t>EVOLUER </a:t>
            </a:r>
            <a:r>
              <a:rPr lang="fr-FR" sz="1600" b="1" dirty="0" smtClean="0"/>
              <a:t>l’évaluation sommative</a:t>
            </a:r>
            <a:br>
              <a:rPr lang="fr-FR" sz="1600" b="1" dirty="0" smtClean="0"/>
            </a:br>
            <a:r>
              <a:rPr lang="fr-FR" sz="1800" b="1" dirty="0" smtClean="0"/>
              <a:t>ce que l’on s’autorise…?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0" y="220393"/>
            <a:ext cx="2347324" cy="3842167"/>
          </a:xfrm>
          <a:prstGeom prst="rect">
            <a:avLst/>
          </a:prstGeom>
          <a:ln w="6350" cmpd="sng"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4721877" y="3329397"/>
            <a:ext cx="3975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Evaluation sommative sert à poser</a:t>
            </a:r>
            <a:r>
              <a:rPr lang="fr-FR" baseline="0" dirty="0" smtClean="0">
                <a:solidFill>
                  <a:schemeClr val="accent1"/>
                </a:solidFill>
              </a:rPr>
              <a:t> un bilan: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baseline="0" dirty="0" smtClean="0">
                <a:solidFill>
                  <a:schemeClr val="accent1"/>
                </a:solidFill>
              </a:rPr>
              <a:t>un positionnement de l’</a:t>
            </a:r>
            <a:r>
              <a:rPr lang="fr-FR" dirty="0" smtClean="0">
                <a:solidFill>
                  <a:schemeClr val="accent1"/>
                </a:solidFill>
              </a:rPr>
              <a:t>é</a:t>
            </a:r>
            <a:r>
              <a:rPr lang="fr-FR" baseline="0" dirty="0" smtClean="0">
                <a:solidFill>
                  <a:schemeClr val="accent1"/>
                </a:solidFill>
              </a:rPr>
              <a:t>lève relatif aux apprentissages </a:t>
            </a:r>
          </a:p>
          <a:p>
            <a:endParaRPr lang="fr-FR" dirty="0"/>
          </a:p>
          <a:p>
            <a:r>
              <a:rPr lang="fr-FR" dirty="0"/>
              <a:t>O</a:t>
            </a:r>
            <a:r>
              <a:rPr lang="fr-FR" baseline="0" dirty="0" smtClean="0"/>
              <a:t>n a tous connu l’élève qui sort du contrôle en pleurs … parfois le contrôle est loupé parce que l’élève à bloqué sur un mot, un énoncé … </a:t>
            </a:r>
            <a:r>
              <a:rPr lang="fr-FR" baseline="0" dirty="0" smtClean="0">
                <a:solidFill>
                  <a:srgbClr val="FF0000"/>
                </a:solidFill>
              </a:rPr>
              <a:t>pourquoi lui refuser un coup de pouce ?</a:t>
            </a:r>
            <a:r>
              <a:rPr lang="fr-FR" baseline="0" dirty="0" smtClean="0"/>
              <a:t>, lui permettant d’avoir la possibilité de montrer ce dont il est capable …</a:t>
            </a:r>
          </a:p>
          <a:p>
            <a:endParaRPr lang="fr-FR" baseline="0" dirty="0" smtClean="0"/>
          </a:p>
        </p:txBody>
      </p:sp>
      <p:pic>
        <p:nvPicPr>
          <p:cNvPr id="4" name="Image 3" descr="ecole_pour_tous-737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94" y="220393"/>
            <a:ext cx="3810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15343" y="428860"/>
            <a:ext cx="2559195" cy="197058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 </a:t>
            </a:r>
            <a:r>
              <a:rPr lang="fr-FR" sz="1600" b="1" dirty="0" smtClean="0"/>
              <a:t>nécessite une annonce claire des objectifs</a:t>
            </a:r>
            <a:endParaRPr lang="fr-FR" sz="1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 t="10576" r="40645" b="12275"/>
          <a:stretch/>
        </p:blipFill>
        <p:spPr>
          <a:xfrm>
            <a:off x="1719668" y="428860"/>
            <a:ext cx="1987635" cy="21347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6216" y="2774678"/>
            <a:ext cx="6710455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Intervient simultanément à l’apprentissage: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-Informer l’élève de degré de réussite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-informer  le prof  pour qu’il puisse opérer des réajustements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L’erreur constitue un élément précieux d’information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99717" y="5106704"/>
            <a:ext cx="3016031" cy="646331"/>
          </a:xfrm>
          <a:prstGeom prst="rect">
            <a:avLst/>
          </a:prstGeom>
          <a:solidFill>
            <a:srgbClr val="A2C816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Des outils comme le contrat de confiance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 smtClean="0"/>
              <a:t>Se </a:t>
            </a:r>
            <a:r>
              <a:rPr lang="fr-FR" dirty="0" smtClean="0"/>
              <a:t>questionner  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Pratiquer l’évaluation formative. </a:t>
            </a:r>
            <a:r>
              <a:rPr lang="fr-FR" dirty="0" smtClean="0"/>
              <a:t>Posture?</a:t>
            </a:r>
          </a:p>
          <a:p>
            <a:r>
              <a:rPr lang="fr-FR" dirty="0" smtClean="0"/>
              <a:t>Quels outils?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co</a:t>
            </a:r>
            <a:r>
              <a:rPr lang="fr-FR" dirty="0"/>
              <a:t>-</a:t>
            </a:r>
            <a:r>
              <a:rPr lang="fr-FR" dirty="0" smtClean="0"/>
              <a:t>évaluation comment la mettre en place?</a:t>
            </a:r>
          </a:p>
          <a:p>
            <a:r>
              <a:rPr lang="fr-FR" dirty="0" smtClean="0"/>
              <a:t>L’auto-évaluation comment la mettre en place?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550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848" y="2157107"/>
            <a:ext cx="82595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Script" panose="030B0504020000000003" pitchFamily="66" charset="0"/>
              </a:rPr>
              <a:t>Dédramatisée</a:t>
            </a:r>
            <a:endParaRPr lang="fr-FR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Script" panose="030B0504020000000003" pitchFamily="66" charset="0"/>
            </a:endParaRPr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 rot="1229028">
            <a:off x="5143032" y="938150"/>
            <a:ext cx="2843475" cy="116971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/>
              <a:t> </a:t>
            </a:r>
            <a:r>
              <a:rPr lang="fr-FR" sz="1800" b="1" dirty="0" smtClean="0"/>
              <a:t>partir du quotidien de la classe</a:t>
            </a:r>
            <a:endParaRPr lang="fr-FR" sz="1800" b="1" dirty="0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 rot="20497307">
            <a:off x="825172" y="4180974"/>
            <a:ext cx="2870959" cy="970106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 </a:t>
            </a:r>
            <a:r>
              <a:rPr lang="fr-FR" sz="1600" b="1" dirty="0" smtClean="0"/>
              <a:t>oser les évaluations adaptées et différenciées</a:t>
            </a:r>
            <a:endParaRPr lang="fr-FR" sz="1600" b="1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 rot="1262904">
            <a:off x="5912209" y="4314837"/>
            <a:ext cx="2464736" cy="849832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Laisser une place à l’erreur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7560745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33041" y="507055"/>
            <a:ext cx="3079441" cy="197058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 </a:t>
            </a:r>
            <a:r>
              <a:rPr lang="fr-FR" sz="1800" b="1" dirty="0" smtClean="0"/>
              <a:t>partir du quotidien de la classe</a:t>
            </a:r>
            <a:endParaRPr lang="fr-FR" sz="1800" b="1" dirty="0"/>
          </a:p>
        </p:txBody>
      </p:sp>
      <p:pic>
        <p:nvPicPr>
          <p:cNvPr id="8194" name="Picture 2" descr="http://i.f1g.fr/media/ext/805x453_crop/www.lefigaro.fr/medias/2014/09/01/PHO4ca4ee52-319d-11e4-a018-075f9a4db7c8-805x4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03" b="-46303"/>
          <a:stretch>
            <a:fillRect/>
          </a:stretch>
        </p:blipFill>
        <p:spPr bwMode="auto">
          <a:xfrm>
            <a:off x="546100" y="760918"/>
            <a:ext cx="3540125" cy="38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4451" y="3954065"/>
            <a:ext cx="82789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Observer pour évaluer. L’évaluation est un acte pédagogique à part entière, qui ne se limite</a:t>
            </a:r>
            <a:r>
              <a:rPr lang="fr-FR" sz="1400" baseline="0" dirty="0" smtClean="0"/>
              <a:t> pas à des temps spécifiques. Les progrès des élèves s’apprécient au fil des apprentissages … </a:t>
            </a:r>
          </a:p>
          <a:p>
            <a:endParaRPr lang="fr-FR" sz="1400" baseline="0" dirty="0" smtClean="0"/>
          </a:p>
          <a:p>
            <a:r>
              <a:rPr lang="fr-FR" sz="1400" baseline="0" dirty="0" smtClean="0"/>
              <a:t> Cela nécessite d’envisager des pratiques pédagogiques favorisant l’observation directe et régulière du travail des élèves, dans des situations ordinaires variées</a:t>
            </a:r>
          </a:p>
          <a:p>
            <a:endParaRPr lang="fr-FR" sz="1400" baseline="0" dirty="0" smtClean="0"/>
          </a:p>
          <a:p>
            <a:r>
              <a:rPr lang="fr-FR" sz="1400" baseline="0" dirty="0" smtClean="0"/>
              <a:t> Dans le quotidien de la classe, l’enseignant prélève des informations sur les progrès, les acquis, les attendus des élèves</a:t>
            </a:r>
          </a:p>
          <a:p>
            <a:endParaRPr lang="fr-FR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370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634759" y="673603"/>
            <a:ext cx="3028733" cy="197058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fr-FR" sz="1800" b="1" dirty="0" smtClean="0"/>
              <a:t> </a:t>
            </a:r>
            <a:r>
              <a:rPr lang="fr-FR" sz="1600" b="1" dirty="0" smtClean="0"/>
              <a:t>oser les évaluations adaptées et différenciées</a:t>
            </a:r>
            <a:endParaRPr lang="fr-FR" sz="1600" b="1" dirty="0"/>
          </a:p>
        </p:txBody>
      </p:sp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r="12759"/>
          <a:stretch/>
        </p:blipFill>
        <p:spPr bwMode="auto">
          <a:xfrm>
            <a:off x="5491054" y="2493848"/>
            <a:ext cx="3267036" cy="22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912692" y="4790256"/>
            <a:ext cx="3028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désormais possible grâce aux compétences (développer des repères d’acquisition de compétences)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25843" y="245809"/>
            <a:ext cx="4965211" cy="306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L’évaluation positive se décline en termes de différenciation :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Repérer d’abord les besoins des élèves pour repérer ensuite leurs progrès et acquisitions.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Amener chacun à découvrir ses propres forces.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conscience de la diversité dans un groupe classe et en tenir compte.</a:t>
            </a:r>
          </a:p>
        </p:txBody>
      </p:sp>
      <p:pic>
        <p:nvPicPr>
          <p:cNvPr id="4" name="Image 3" descr="resonances-differenciation2-mibl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8" y="3310186"/>
            <a:ext cx="5198228" cy="3252605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52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5045969" y="619602"/>
            <a:ext cx="2840622" cy="735697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 Laisser une place à l’erreur</a:t>
            </a: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854781" y="3219887"/>
            <a:ext cx="3584845" cy="646331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Construire avec les élèves les repères d’évaluation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669" y="4436947"/>
            <a:ext cx="7193666" cy="1477328"/>
          </a:xfrm>
          <a:prstGeom prst="rect">
            <a:avLst/>
          </a:prstGeom>
          <a:ln w="952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Mettre en place un cadre d’évaluation intégrant le statut de l’erreur</a:t>
            </a:r>
          </a:p>
          <a:p>
            <a:r>
              <a:rPr lang="fr-FR" dirty="0"/>
              <a:t>Proposer un autre regard sur l’erreur en la faisant vivre comme une </a:t>
            </a:r>
            <a:r>
              <a:rPr lang="fr-FR" dirty="0" smtClean="0"/>
              <a:t>composante pleine </a:t>
            </a:r>
            <a:r>
              <a:rPr lang="fr-FR" dirty="0"/>
              <a:t>et entière des apprentissages. En effet </a:t>
            </a:r>
            <a:r>
              <a:rPr lang="fr-FR" dirty="0">
                <a:solidFill>
                  <a:srgbClr val="FF0000"/>
                </a:solidFill>
              </a:rPr>
              <a:t>on apprend de ses erreurs à </a:t>
            </a:r>
            <a:r>
              <a:rPr lang="fr-FR" dirty="0" smtClean="0">
                <a:solidFill>
                  <a:srgbClr val="FF0000"/>
                </a:solidFill>
              </a:rPr>
              <a:t>condition d’en </a:t>
            </a:r>
            <a:r>
              <a:rPr lang="fr-FR" dirty="0">
                <a:solidFill>
                  <a:srgbClr val="FF0000"/>
                </a:solidFill>
              </a:rPr>
              <a:t>avoir conscience !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7776" y="1789079"/>
            <a:ext cx="305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« </a:t>
            </a:r>
            <a:r>
              <a:rPr lang="fr-FR" b="1" dirty="0" smtClean="0"/>
              <a:t>L’erreur </a:t>
            </a:r>
            <a:r>
              <a:rPr lang="fr-FR" b="1" dirty="0"/>
              <a:t>est un outil pour enseigner </a:t>
            </a:r>
            <a:r>
              <a:rPr lang="fr-FR" dirty="0" smtClean="0"/>
              <a:t>», </a:t>
            </a:r>
          </a:p>
          <a:p>
            <a:r>
              <a:rPr lang="fr-FR" dirty="0" smtClean="0"/>
              <a:t>Jean-Pierre </a:t>
            </a:r>
            <a:r>
              <a:rPr lang="fr-FR" dirty="0" err="1"/>
              <a:t>Astolfi</a:t>
            </a:r>
            <a:r>
              <a:rPr lang="fr-FR" dirty="0"/>
              <a:t>,</a:t>
            </a:r>
          </a:p>
        </p:txBody>
      </p:sp>
      <p:pic>
        <p:nvPicPr>
          <p:cNvPr id="9" name="Picture 2" descr="http://librairie.cahiers-pedagogiques.com/143-thickbox_default/l-erreur-pour-apprend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" y="980643"/>
            <a:ext cx="1936039" cy="30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6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 smtClean="0"/>
              <a:t>Se</a:t>
            </a:r>
            <a:r>
              <a:rPr lang="fr-FR" dirty="0" smtClean="0"/>
              <a:t> questionner  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Evaluation différenciée (point de vocabulaire)</a:t>
            </a:r>
          </a:p>
          <a:p>
            <a:r>
              <a:rPr lang="fr-FR" dirty="0"/>
              <a:t>A quel moment et de quelle façon puis-je faire de l’évaluation différenciée ? </a:t>
            </a:r>
            <a:endParaRPr lang="fr-FR" dirty="0" smtClean="0"/>
          </a:p>
          <a:p>
            <a:r>
              <a:rPr lang="fr-FR" dirty="0" smtClean="0"/>
              <a:t>Le statut de l’erreur : quelles stratégie mettre en œuvre,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6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129" y="1686939"/>
            <a:ext cx="801629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r>
              <a:rPr lang="fr-FR" sz="2400" dirty="0" smtClean="0"/>
              <a:t>L’évaluation </a:t>
            </a:r>
            <a:r>
              <a:rPr lang="fr-FR" sz="2400" dirty="0"/>
              <a:t>pédagogique est l’acte qui consiste à émettre un jugement (qui peut </a:t>
            </a:r>
            <a:r>
              <a:rPr lang="fr-FR" sz="2400" dirty="0" smtClean="0"/>
              <a:t>n’être que </a:t>
            </a:r>
            <a:r>
              <a:rPr lang="fr-FR" sz="2400" dirty="0"/>
              <a:t>qualitatif et pas nécessairement quantitatif) à partir d’un recueil d’informations </a:t>
            </a:r>
            <a:r>
              <a:rPr lang="fr-FR" sz="2400" dirty="0" smtClean="0"/>
              <a:t>sur l’activité</a:t>
            </a:r>
            <a:r>
              <a:rPr lang="fr-FR" sz="2400" dirty="0"/>
              <a:t>, le comportement ou le travail d’un élève. </a:t>
            </a:r>
            <a:endParaRPr lang="fr-FR" sz="2400" dirty="0" smtClean="0"/>
          </a:p>
          <a:p>
            <a:r>
              <a:rPr lang="fr-FR" sz="2400" dirty="0" smtClean="0"/>
              <a:t>L’évaluation </a:t>
            </a:r>
            <a:r>
              <a:rPr lang="fr-FR" sz="2400" dirty="0"/>
              <a:t>de l’élève peut </a:t>
            </a:r>
            <a:r>
              <a:rPr lang="fr-FR" sz="2400" dirty="0" smtClean="0"/>
              <a:t>s’intéresser au </a:t>
            </a:r>
            <a:r>
              <a:rPr lang="fr-FR" sz="2400" dirty="0"/>
              <a:t>résultat et/ ou à la stratégie c’est-à-dire aux démarches et opérations mobilisées </a:t>
            </a:r>
            <a:r>
              <a:rPr lang="fr-FR" sz="2400" dirty="0" smtClean="0"/>
              <a:t>par l’élève </a:t>
            </a:r>
            <a:r>
              <a:rPr lang="fr-FR" sz="2400" dirty="0"/>
              <a:t>en vue d’atteindre ce résultat.</a:t>
            </a:r>
          </a:p>
          <a:p>
            <a:r>
              <a:rPr lang="fr-FR" sz="2400" dirty="0">
                <a:solidFill>
                  <a:srgbClr val="FF0000"/>
                </a:solidFill>
              </a:rPr>
              <a:t>L’évaluation des élèves est un acte pédagogique majeur qui vise à mieux enseigner </a:t>
            </a:r>
            <a:r>
              <a:rPr lang="fr-FR" sz="2400" dirty="0" smtClean="0">
                <a:solidFill>
                  <a:srgbClr val="FF0000"/>
                </a:solidFill>
              </a:rPr>
              <a:t>pour aider </a:t>
            </a:r>
            <a:r>
              <a:rPr lang="fr-FR" sz="2400" dirty="0">
                <a:solidFill>
                  <a:srgbClr val="FF0000"/>
                </a:solidFill>
              </a:rPr>
              <a:t>les élèves à mieux apprendre.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86290" y="489503"/>
            <a:ext cx="739456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ÉVALUER UN ÉLÈVE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597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7761" y="2157107"/>
            <a:ext cx="6753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Script" panose="030B0504020000000003" pitchFamily="66" charset="0"/>
              </a:rPr>
              <a:t>Valoris</a:t>
            </a:r>
            <a:r>
              <a:rPr lang="fr-FR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Script" panose="030B0504020000000003" pitchFamily="66" charset="0"/>
              </a:rPr>
              <a:t>ante</a:t>
            </a:r>
            <a:endParaRPr lang="fr-FR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Script" panose="030B0504020000000003" pitchFamily="66" charset="0"/>
            </a:endParaRPr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 rot="570665">
            <a:off x="4972584" y="845291"/>
            <a:ext cx="2448219" cy="1223704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Aider l’enfant à pointer ce qu’il sait faire</a:t>
            </a:r>
            <a:endParaRPr lang="fr-FR" sz="1800" b="1" dirty="0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 rot="20603774">
            <a:off x="505067" y="1591424"/>
            <a:ext cx="2496984" cy="549983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coopérative</a:t>
            </a:r>
            <a:endParaRPr lang="fr-FR" sz="1800" b="1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 rot="922974">
            <a:off x="4891012" y="4274463"/>
            <a:ext cx="2743853" cy="1304686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/>
              <a:t>Bienveillante et respectueuse des personnes</a:t>
            </a:r>
          </a:p>
          <a:p>
            <a:pPr algn="ctr"/>
            <a:r>
              <a:rPr lang="fr-FR" sz="1600" b="1" dirty="0" smtClean="0"/>
              <a:t>Les appréciations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9000430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" y="209456"/>
            <a:ext cx="8913813" cy="914400"/>
          </a:xfrm>
          <a:solidFill>
            <a:srgbClr val="A2C816"/>
          </a:solidFill>
        </p:spPr>
        <p:txBody>
          <a:bodyPr/>
          <a:lstStyle/>
          <a:p>
            <a:r>
              <a:rPr lang="fr-FR" dirty="0" smtClean="0"/>
              <a:t>Estime de soi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235" y="1415217"/>
            <a:ext cx="8719580" cy="4665842"/>
          </a:xfrm>
        </p:spPr>
        <p:txBody>
          <a:bodyPr>
            <a:normAutofit fontScale="92500"/>
          </a:bodyPr>
          <a:lstStyle/>
          <a:p>
            <a:r>
              <a:rPr lang="fr-FR" sz="1600" dirty="0"/>
              <a:t>L’estime de soi est indispensable pour se construire : Elle est à la base de la construction de la </a:t>
            </a:r>
            <a:r>
              <a:rPr lang="fr-FR" sz="1600" dirty="0" smtClean="0"/>
              <a:t>personnalité́</a:t>
            </a:r>
            <a:r>
              <a:rPr lang="fr-FR" sz="1600" dirty="0"/>
              <a:t>. </a:t>
            </a:r>
          </a:p>
          <a:p>
            <a:r>
              <a:rPr lang="fr-FR" sz="1600" dirty="0"/>
              <a:t>Si elle se consolide au fil des </a:t>
            </a:r>
            <a:r>
              <a:rPr lang="fr-FR" sz="1600" dirty="0" smtClean="0"/>
              <a:t>expériences </a:t>
            </a:r>
            <a:r>
              <a:rPr lang="fr-FR" sz="1600" dirty="0"/>
              <a:t>de la vie, elle n’en est que </a:t>
            </a:r>
            <a:r>
              <a:rPr lang="fr-FR" sz="1600" dirty="0" smtClean="0"/>
              <a:t>renforcée </a:t>
            </a:r>
            <a:r>
              <a:rPr lang="fr-FR" sz="1600" dirty="0"/>
              <a:t>si l’on grandit dans un environnement stable, où l’on se sent en </a:t>
            </a:r>
            <a:r>
              <a:rPr lang="fr-FR" sz="1600" dirty="0" smtClean="0"/>
              <a:t>sécurité́</a:t>
            </a:r>
            <a:r>
              <a:rPr lang="fr-FR" sz="1600" dirty="0"/>
              <a:t>, où l’on est approuvé (soutenu). </a:t>
            </a:r>
          </a:p>
          <a:p>
            <a:r>
              <a:rPr lang="fr-FR" sz="1600" dirty="0"/>
              <a:t>Le poids du regard d’autrui est un facteur puissant d’une bonne ou mauvaise estime de soi</a:t>
            </a:r>
          </a:p>
          <a:p>
            <a:r>
              <a:rPr lang="fr-FR" sz="1600" dirty="0"/>
              <a:t> Elle « s’entretient et se </a:t>
            </a:r>
            <a:r>
              <a:rPr lang="fr-FR" sz="1600" dirty="0" smtClean="0"/>
              <a:t>répare </a:t>
            </a:r>
            <a:r>
              <a:rPr lang="fr-FR" sz="1600" dirty="0"/>
              <a:t>». (C. </a:t>
            </a:r>
            <a:r>
              <a:rPr lang="fr-FR" sz="1600" dirty="0" err="1"/>
              <a:t>Andre</a:t>
            </a:r>
            <a:r>
              <a:rPr lang="fr-FR" sz="1600" dirty="0"/>
              <a:t>́ et F. </a:t>
            </a:r>
            <a:r>
              <a:rPr lang="fr-FR" sz="1600" dirty="0" err="1"/>
              <a:t>Lelord</a:t>
            </a:r>
            <a:r>
              <a:rPr lang="fr-FR" sz="1600" dirty="0"/>
              <a:t>) </a:t>
            </a:r>
          </a:p>
          <a:p>
            <a:r>
              <a:rPr lang="fr-FR" sz="1600" dirty="0"/>
              <a:t>La pratique de </a:t>
            </a:r>
            <a:r>
              <a:rPr lang="fr-FR" sz="1600" dirty="0" smtClean="0"/>
              <a:t>l’  évaluation </a:t>
            </a:r>
            <a:r>
              <a:rPr lang="fr-FR" sz="1600" dirty="0"/>
              <a:t>est </a:t>
            </a:r>
            <a:r>
              <a:rPr lang="fr-FR" sz="1600" dirty="0" smtClean="0"/>
              <a:t>guidée </a:t>
            </a:r>
            <a:r>
              <a:rPr lang="fr-FR" sz="1600" dirty="0"/>
              <a:t>par le souci de ne </a:t>
            </a:r>
            <a:r>
              <a:rPr lang="fr-FR" sz="1600" dirty="0" smtClean="0"/>
              <a:t>pénaliser </a:t>
            </a:r>
            <a:r>
              <a:rPr lang="fr-FR" sz="1600" dirty="0"/>
              <a:t>personne, en valorisant ce qui est su, </a:t>
            </a:r>
            <a:r>
              <a:rPr lang="fr-FR" sz="1600" dirty="0" smtClean="0"/>
              <a:t>L’ évaluation </a:t>
            </a:r>
            <a:r>
              <a:rPr lang="fr-FR" sz="1600" dirty="0"/>
              <a:t>doit promouvoir une </a:t>
            </a:r>
            <a:r>
              <a:rPr lang="fr-FR" sz="1600" dirty="0" smtClean="0"/>
              <a:t>compréhension </a:t>
            </a:r>
            <a:r>
              <a:rPr lang="fr-FR" sz="1600" dirty="0"/>
              <a:t>de leurs </a:t>
            </a:r>
            <a:r>
              <a:rPr lang="fr-FR" sz="1600" dirty="0" smtClean="0"/>
              <a:t>capacités </a:t>
            </a:r>
            <a:r>
              <a:rPr lang="fr-FR" sz="1600" dirty="0"/>
              <a:t>qui aidera les </a:t>
            </a:r>
            <a:r>
              <a:rPr lang="fr-FR" sz="1600" dirty="0" smtClean="0"/>
              <a:t>élèves </a:t>
            </a:r>
            <a:r>
              <a:rPr lang="fr-FR" sz="1600" dirty="0"/>
              <a:t>à croire que leurs propres </a:t>
            </a:r>
            <a:r>
              <a:rPr lang="fr-FR" sz="1600" dirty="0" smtClean="0"/>
              <a:t>capacités </a:t>
            </a:r>
            <a:r>
              <a:rPr lang="fr-FR" sz="1600" dirty="0"/>
              <a:t>sont susceptibles de se </a:t>
            </a:r>
            <a:r>
              <a:rPr lang="fr-FR" sz="1600" dirty="0" smtClean="0"/>
              <a:t>développer </a:t>
            </a:r>
            <a:r>
              <a:rPr lang="fr-FR" sz="1600" dirty="0"/>
              <a:t>et qu'ils peuvent </a:t>
            </a:r>
            <a:r>
              <a:rPr lang="fr-FR" sz="1600" dirty="0" smtClean="0"/>
              <a:t>eux-mêmes </a:t>
            </a:r>
            <a:r>
              <a:rPr lang="fr-FR" sz="1600" dirty="0"/>
              <a:t>influer sur ce </a:t>
            </a:r>
            <a:r>
              <a:rPr lang="fr-FR" sz="1600" dirty="0" smtClean="0"/>
              <a:t>développement</a:t>
            </a:r>
          </a:p>
          <a:p>
            <a:r>
              <a:rPr lang="fr-FR" sz="1600" dirty="0" smtClean="0"/>
              <a:t> L 'évaluation </a:t>
            </a:r>
            <a:r>
              <a:rPr lang="fr-FR" sz="1600" dirty="0"/>
              <a:t>n'a pas de </a:t>
            </a:r>
            <a:r>
              <a:rPr lang="fr-FR" sz="1600" dirty="0" smtClean="0"/>
              <a:t>caractère compétitif, </a:t>
            </a:r>
            <a:r>
              <a:rPr lang="fr-FR" sz="1600" dirty="0"/>
              <a:t>ce qui permet </a:t>
            </a:r>
            <a:r>
              <a:rPr lang="fr-FR" sz="1600" dirty="0" smtClean="0"/>
              <a:t>d 'éviter </a:t>
            </a:r>
            <a:r>
              <a:rPr lang="fr-FR" sz="1600" dirty="0"/>
              <a:t>la dimension angoissante de </a:t>
            </a:r>
            <a:r>
              <a:rPr lang="fr-FR" sz="1600" dirty="0" smtClean="0"/>
              <a:t>l’ </a:t>
            </a:r>
            <a:r>
              <a:rPr lang="fr-FR" sz="1600" dirty="0" err="1" smtClean="0"/>
              <a:t>échec</a:t>
            </a:r>
            <a:r>
              <a:rPr lang="fr-FR" sz="1600" dirty="0"/>
              <a:t>, diminue le stress et </a:t>
            </a:r>
            <a:r>
              <a:rPr lang="fr-FR" sz="1600" dirty="0" smtClean="0"/>
              <a:t>l 'anxiété́ </a:t>
            </a:r>
            <a:r>
              <a:rPr lang="fr-FR" sz="1600" dirty="0"/>
              <a:t>des </a:t>
            </a:r>
            <a:r>
              <a:rPr lang="fr-FR" sz="1600" dirty="0" smtClean="0"/>
              <a:t>élèves </a:t>
            </a:r>
            <a:r>
              <a:rPr lang="fr-FR" sz="1600" dirty="0"/>
              <a:t>et des professeurs. </a:t>
            </a:r>
            <a:endParaRPr lang="fr-FR" sz="1600" dirty="0" smtClean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7646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9" y="152680"/>
            <a:ext cx="8913813" cy="914400"/>
          </a:xfrm>
          <a:solidFill>
            <a:srgbClr val="A2C816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Adopter une posture bienveillante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187" y="1220980"/>
            <a:ext cx="8689695" cy="5278431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1500" dirty="0" smtClean="0"/>
              <a:t>Sécuriser </a:t>
            </a:r>
            <a:r>
              <a:rPr lang="fr-FR" sz="1500" dirty="0"/>
              <a:t>l</a:t>
            </a:r>
            <a:r>
              <a:rPr lang="fr-FR" sz="1500" dirty="0" smtClean="0"/>
              <a:t>’ élève , Valoriser </a:t>
            </a:r>
            <a:r>
              <a:rPr lang="fr-FR" sz="1500" dirty="0"/>
              <a:t>l</a:t>
            </a:r>
            <a:r>
              <a:rPr lang="fr-FR" sz="1500" dirty="0" smtClean="0"/>
              <a:t>’ élève </a:t>
            </a:r>
            <a:r>
              <a:rPr lang="fr-FR" sz="1500" dirty="0"/>
              <a:t>=&gt; usage des temps de mutualisation </a:t>
            </a:r>
          </a:p>
          <a:p>
            <a:r>
              <a:rPr lang="fr-FR" sz="1500" dirty="0"/>
              <a:t>Moyens =&gt; accompagner et soutenir verbalement par des :</a:t>
            </a:r>
            <a:br>
              <a:rPr lang="fr-FR" sz="1500" dirty="0"/>
            </a:br>
            <a:r>
              <a:rPr lang="fr-FR" sz="1500" dirty="0"/>
              <a:t>• Sollicitations (permettre à l</a:t>
            </a:r>
            <a:r>
              <a:rPr lang="fr-FR" sz="1500" dirty="0" smtClean="0"/>
              <a:t>’ élève </a:t>
            </a:r>
            <a:r>
              <a:rPr lang="fr-FR" sz="1500" dirty="0"/>
              <a:t>de s’autoriser à... ; resituer la place de l’erreur et faire </a:t>
            </a:r>
            <a:r>
              <a:rPr lang="fr-FR" sz="1500" dirty="0" smtClean="0"/>
              <a:t>évoluer </a:t>
            </a:r>
            <a:r>
              <a:rPr lang="fr-FR" sz="1500" dirty="0"/>
              <a:t>la perception de l’obstacle = </a:t>
            </a:r>
            <a:r>
              <a:rPr lang="fr-FR" sz="1500" dirty="0" smtClean="0"/>
              <a:t>difficulté́ </a:t>
            </a:r>
            <a:r>
              <a:rPr lang="fr-FR" sz="1500" dirty="0"/>
              <a:t>vers l’obstacle = moteur de l’apprentissage) </a:t>
            </a:r>
          </a:p>
          <a:p>
            <a:pPr lvl="0"/>
            <a:r>
              <a:rPr lang="fr-FR" sz="1500" dirty="0"/>
              <a:t>Encouragements </a:t>
            </a:r>
            <a:r>
              <a:rPr lang="fr-FR" sz="1500" dirty="0" smtClean="0"/>
              <a:t>, Félicitations : Usage </a:t>
            </a:r>
            <a:r>
              <a:rPr lang="fr-FR" sz="1500" dirty="0"/>
              <a:t>de paroles positives : le ne... pas est à </a:t>
            </a:r>
            <a:r>
              <a:rPr lang="fr-FR" sz="1500" dirty="0" smtClean="0"/>
              <a:t>éviter, </a:t>
            </a:r>
            <a:r>
              <a:rPr lang="fr-FR" sz="1500" dirty="0"/>
              <a:t>les commentaires du type « C’est n’importe quoi... » sont à bannir (=&gt; </a:t>
            </a:r>
            <a:r>
              <a:rPr lang="fr-FR" sz="1500" dirty="0" smtClean="0"/>
              <a:t>interprétations </a:t>
            </a:r>
            <a:r>
              <a:rPr lang="fr-FR" sz="1500" dirty="0"/>
              <a:t>de l’enseignant qui renvoient à du jugement de valeur sur la personne) </a:t>
            </a:r>
            <a:endParaRPr lang="fr-FR" sz="1300" dirty="0" smtClean="0"/>
          </a:p>
          <a:p>
            <a:r>
              <a:rPr lang="fr-FR" sz="1600" dirty="0" smtClean="0"/>
              <a:t>Développer </a:t>
            </a:r>
            <a:r>
              <a:rPr lang="fr-FR" sz="1600" dirty="0"/>
              <a:t>une </a:t>
            </a:r>
            <a:r>
              <a:rPr lang="fr-FR" sz="1600" dirty="0" smtClean="0"/>
              <a:t>qualité́ </a:t>
            </a:r>
            <a:r>
              <a:rPr lang="fr-FR" sz="1600" dirty="0"/>
              <a:t>d</a:t>
            </a:r>
            <a:r>
              <a:rPr lang="fr-FR" sz="1600" dirty="0" smtClean="0"/>
              <a:t>’ écoute auprès des élèves</a:t>
            </a:r>
            <a:endParaRPr lang="fr-FR" sz="1600" dirty="0"/>
          </a:p>
          <a:p>
            <a:r>
              <a:rPr lang="fr-FR" sz="1600" dirty="0"/>
              <a:t>Souligner les gestes positifs ou les </a:t>
            </a:r>
            <a:r>
              <a:rPr lang="fr-FR" sz="1600" dirty="0" smtClean="0"/>
              <a:t>succès </a:t>
            </a:r>
            <a:r>
              <a:rPr lang="fr-FR" sz="1600" dirty="0"/>
              <a:t>et faire en sorte qu’il s’en souvienne.</a:t>
            </a:r>
            <a:br>
              <a:rPr lang="fr-FR" sz="1600" dirty="0"/>
            </a:br>
            <a:r>
              <a:rPr lang="fr-FR" sz="1600" dirty="0"/>
              <a:t>Soutenir l</a:t>
            </a:r>
            <a:r>
              <a:rPr lang="fr-FR" sz="1600" dirty="0" smtClean="0"/>
              <a:t>’ élève </a:t>
            </a:r>
            <a:r>
              <a:rPr lang="fr-FR" sz="1600" dirty="0"/>
              <a:t>dans sa </a:t>
            </a:r>
            <a:r>
              <a:rPr lang="fr-FR" sz="1600" dirty="0" smtClean="0"/>
              <a:t>capacité́ </a:t>
            </a:r>
            <a:r>
              <a:rPr lang="fr-FR" sz="1600" dirty="0"/>
              <a:t>à relever des </a:t>
            </a:r>
            <a:r>
              <a:rPr lang="fr-FR" sz="1600" dirty="0" smtClean="0"/>
              <a:t>défis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Favoriser le sentiment de </a:t>
            </a:r>
            <a:r>
              <a:rPr lang="fr-FR" sz="1600" dirty="0" smtClean="0"/>
              <a:t>fierté́ </a:t>
            </a:r>
            <a:r>
              <a:rPr lang="fr-FR" sz="1600" dirty="0"/>
              <a:t>de l’enfant afin de l’inciter à oser faire, oser </a:t>
            </a:r>
            <a:r>
              <a:rPr lang="fr-FR" sz="1600" dirty="0" smtClean="0"/>
              <a:t>être. </a:t>
            </a:r>
            <a:endParaRPr lang="fr-FR" sz="1600" dirty="0"/>
          </a:p>
          <a:p>
            <a:r>
              <a:rPr lang="fr-FR" sz="1600" dirty="0"/>
              <a:t>Eviter les mots qui blessent et les sarcasmes </a:t>
            </a:r>
            <a:endParaRPr lang="fr-FR" sz="1600" dirty="0" smtClean="0"/>
          </a:p>
          <a:p>
            <a:r>
              <a:rPr lang="fr-FR" sz="1600" dirty="0" smtClean="0"/>
              <a:t></a:t>
            </a:r>
            <a:r>
              <a:rPr lang="fr-FR" sz="1600" dirty="0"/>
              <a:t>Accorder plus d’importance à la </a:t>
            </a:r>
            <a:r>
              <a:rPr lang="fr-FR" sz="1600" dirty="0" smtClean="0"/>
              <a:t>démarche </a:t>
            </a:r>
            <a:r>
              <a:rPr lang="fr-FR" sz="1600" dirty="0"/>
              <a:t>qu’à ses </a:t>
            </a:r>
            <a:r>
              <a:rPr lang="fr-FR" sz="1600" dirty="0" smtClean="0"/>
              <a:t>résultats </a:t>
            </a:r>
            <a:r>
              <a:rPr lang="fr-FR" sz="1600" dirty="0"/>
              <a:t>Accorder le droit à l’erreur, </a:t>
            </a:r>
            <a:r>
              <a:rPr lang="fr-FR" sz="1600" dirty="0" smtClean="0"/>
              <a:t>dédramatiser </a:t>
            </a:r>
            <a:r>
              <a:rPr lang="fr-FR" sz="1600" dirty="0"/>
              <a:t>les erreurs Donner des </a:t>
            </a:r>
            <a:r>
              <a:rPr lang="fr-FR" sz="1600" dirty="0" err="1"/>
              <a:t>feed</a:t>
            </a:r>
            <a:r>
              <a:rPr lang="fr-FR" sz="1600" dirty="0"/>
              <a:t> back positifs sur les nouvelles </a:t>
            </a:r>
            <a:r>
              <a:rPr lang="fr-FR" sz="1600" dirty="0" smtClean="0"/>
              <a:t>habiletés Réactiver </a:t>
            </a:r>
            <a:r>
              <a:rPr lang="fr-FR" sz="1600" dirty="0"/>
              <a:t>les souvenirs de petits </a:t>
            </a:r>
            <a:r>
              <a:rPr lang="fr-FR" sz="1600" dirty="0" smtClean="0"/>
              <a:t>succès 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49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29250" y="517104"/>
            <a:ext cx="2344340" cy="197058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1800" b="1" dirty="0" smtClean="0"/>
              <a:t>Aider l’enfant à pointer ce qu’il sait faire</a:t>
            </a:r>
            <a:endParaRPr lang="fr-FR" sz="18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6" t="55183" r="11380" b="30421"/>
          <a:stretch>
            <a:fillRect/>
          </a:stretch>
        </p:blipFill>
        <p:spPr bwMode="auto">
          <a:xfrm>
            <a:off x="0" y="1004197"/>
            <a:ext cx="5245850" cy="239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2" t="19759" r="11766" b="67400"/>
          <a:stretch>
            <a:fillRect/>
          </a:stretch>
        </p:blipFill>
        <p:spPr bwMode="auto">
          <a:xfrm>
            <a:off x="3591032" y="3992210"/>
            <a:ext cx="4926571" cy="205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23715" y="379047"/>
            <a:ext cx="2890685" cy="197058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1800" b="1" dirty="0" smtClean="0"/>
              <a:t>coopérative</a:t>
            </a:r>
            <a:endParaRPr lang="fr-FR" sz="1800" b="1" dirty="0"/>
          </a:p>
        </p:txBody>
      </p:sp>
      <p:pic>
        <p:nvPicPr>
          <p:cNvPr id="2050" name="Picture 2" descr="http://www.lyceelabourdonnais.org/photo/art/grande/6088758-9087968.jpg?v=13856999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5" y="1046302"/>
            <a:ext cx="3933926" cy="36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788198" y="3734601"/>
            <a:ext cx="43558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Croiser les regards …</a:t>
            </a:r>
          </a:p>
          <a:p>
            <a:endParaRPr lang="fr-FR" dirty="0" smtClean="0"/>
          </a:p>
          <a:p>
            <a:r>
              <a:rPr lang="fr-FR" dirty="0" smtClean="0"/>
              <a:t>Prise en compte de</a:t>
            </a:r>
            <a:r>
              <a:rPr lang="fr-FR" baseline="0" dirty="0" smtClean="0"/>
              <a:t> tous les enseignants 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 que dit l’élève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 dialogue avec les familles</a:t>
            </a:r>
          </a:p>
          <a:p>
            <a:endParaRPr 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45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2970" y="464582"/>
            <a:ext cx="6858000" cy="50292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fr-FR" sz="2000" b="1" dirty="0" smtClean="0"/>
              <a:t>Pratiquer un enseignement explicite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409700"/>
            <a:ext cx="4455584" cy="4457700"/>
          </a:xfrm>
        </p:spPr>
        <p:txBody>
          <a:bodyPr>
            <a:normAutofit fontScale="85000" lnSpcReduction="20000"/>
          </a:bodyPr>
          <a:lstStyle/>
          <a:p>
            <a:pPr marL="44450" indent="0">
              <a:buNone/>
            </a:pPr>
            <a:endParaRPr lang="fr-FR" sz="2800" b="1" dirty="0" smtClean="0"/>
          </a:p>
          <a:p>
            <a:pPr marL="44450" indent="0">
              <a:buNone/>
            </a:pPr>
            <a:r>
              <a:rPr lang="fr-FR" sz="1400" b="1" dirty="0" smtClean="0"/>
              <a:t>  </a:t>
            </a:r>
            <a:endParaRPr lang="fr-FR" sz="1200" b="1" dirty="0" smtClean="0"/>
          </a:p>
          <a:p>
            <a:pPr marL="44450" indent="0">
              <a:buNone/>
            </a:pPr>
            <a:r>
              <a:rPr lang="fr-FR" sz="2800" dirty="0" smtClean="0"/>
              <a:t>Passer du « </a:t>
            </a:r>
            <a:r>
              <a:rPr lang="fr-FR" sz="2800" b="1" dirty="0" smtClean="0">
                <a:solidFill>
                  <a:srgbClr val="FF0000"/>
                </a:solidFill>
              </a:rPr>
              <a:t>faire </a:t>
            </a:r>
            <a:r>
              <a:rPr lang="fr-FR" sz="2800" dirty="0" smtClean="0"/>
              <a:t>»</a:t>
            </a:r>
          </a:p>
          <a:p>
            <a:pPr marL="44450" indent="0">
              <a:buNone/>
            </a:pPr>
            <a:endParaRPr lang="fr-FR" sz="1200" dirty="0" smtClean="0"/>
          </a:p>
          <a:p>
            <a:pPr marL="44450" indent="0">
              <a:buNone/>
            </a:pPr>
            <a:r>
              <a:rPr lang="fr-FR" sz="2800" dirty="0" smtClean="0"/>
              <a:t>Au « </a:t>
            </a:r>
            <a:r>
              <a:rPr lang="fr-FR" sz="2800" b="1" dirty="0" smtClean="0">
                <a:solidFill>
                  <a:srgbClr val="FF0000"/>
                </a:solidFill>
              </a:rPr>
              <a:t>dire le faire</a:t>
            </a:r>
            <a:r>
              <a:rPr lang="fr-FR" sz="2800" dirty="0" smtClean="0"/>
              <a:t> »</a:t>
            </a:r>
          </a:p>
          <a:p>
            <a:pPr marL="44450" indent="0">
              <a:buNone/>
            </a:pPr>
            <a:endParaRPr lang="fr-FR" sz="1200" dirty="0" smtClean="0"/>
          </a:p>
          <a:p>
            <a:pPr marL="44450" indent="0">
              <a:buNone/>
            </a:pPr>
            <a:r>
              <a:rPr lang="fr-FR" sz="2800" dirty="0" smtClean="0"/>
              <a:t>Pour « </a:t>
            </a:r>
            <a:r>
              <a:rPr lang="fr-FR" sz="2800" b="1" dirty="0" smtClean="0">
                <a:solidFill>
                  <a:srgbClr val="FF0000"/>
                </a:solidFill>
              </a:rPr>
              <a:t>penser le faire </a:t>
            </a:r>
            <a:r>
              <a:rPr lang="fr-FR" sz="2800" dirty="0" smtClean="0"/>
              <a:t>»</a:t>
            </a:r>
          </a:p>
          <a:p>
            <a:pPr marL="44450" indent="0">
              <a:buNone/>
            </a:pPr>
            <a:endParaRPr lang="fr-FR" sz="2800" dirty="0" smtClean="0"/>
          </a:p>
          <a:p>
            <a:pPr marL="44450" indent="0">
              <a:buNone/>
            </a:pPr>
            <a:r>
              <a:rPr lang="fr-FR" sz="2400" i="1" dirty="0" smtClean="0"/>
              <a:t>MT </a:t>
            </a:r>
            <a:r>
              <a:rPr lang="fr-FR" sz="2400" i="1" dirty="0" err="1" smtClean="0"/>
              <a:t>Zerbato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Poudou</a:t>
            </a:r>
            <a:endParaRPr lang="fr-FR" sz="2400" i="1" dirty="0" smtClean="0"/>
          </a:p>
          <a:p>
            <a:pPr marL="44450" indent="0">
              <a:buNone/>
            </a:pP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742267" y="2462398"/>
            <a:ext cx="413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Centration sur l’action </a:t>
            </a:r>
            <a:r>
              <a:rPr lang="fr-FR" dirty="0" smtClean="0"/>
              <a:t>(production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42267" y="3407718"/>
            <a:ext cx="52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Elaboration avec les élèves de critères/indicateurs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742267" y="4453172"/>
            <a:ext cx="5401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Organisation cognitive de l’action </a:t>
            </a:r>
            <a:r>
              <a:rPr lang="fr-FR" sz="2000" dirty="0" smtClean="0"/>
              <a:t>« devenir intelligent</a:t>
            </a:r>
            <a:r>
              <a:rPr lang="fr-FR" sz="1600" dirty="0" smtClean="0"/>
              <a:t> »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 flipV="1">
            <a:off x="3263053" y="2600743"/>
            <a:ext cx="440267" cy="14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flipV="1">
            <a:off x="3263053" y="3578989"/>
            <a:ext cx="440267" cy="14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flipV="1">
            <a:off x="3302000" y="4619387"/>
            <a:ext cx="440267" cy="14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03320" y="5522295"/>
            <a:ext cx="4717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pose les enjeux de la construction du rapport au savoir par l’élève à travers la compréhension des tâches scolaires, notamment par les relations entre consigne, guidage et évaluation, qui lui permettent de donner du sens à son apprentissage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666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A2C816"/>
          </a:solidFill>
        </p:spPr>
        <p:txBody>
          <a:bodyPr/>
          <a:lstStyle/>
          <a:p>
            <a:r>
              <a:rPr lang="fr-FR" dirty="0" smtClean="0"/>
              <a:t>DONC ….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35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3153966" y="3153969"/>
            <a:ext cx="6858002" cy="55006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> quelles Évolutions?</a:t>
            </a:r>
            <a:endParaRPr lang="fr-FR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056832" y="6531610"/>
            <a:ext cx="70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dirty="0">
                <a:solidFill>
                  <a:srgbClr val="595959"/>
                </a:solidFill>
                <a:latin typeface="Calibri"/>
              </a:rPr>
              <a:t>Evaluation positive – Pôle Pédagogique Educatif Pastoral - DDEC 44</a:t>
            </a:r>
          </a:p>
        </p:txBody>
      </p:sp>
      <p:pic>
        <p:nvPicPr>
          <p:cNvPr id="6" name="Picture 2" descr="LOGO_DDEC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53" y="5558755"/>
            <a:ext cx="1129859" cy="101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5416" y="6394450"/>
            <a:ext cx="4575572" cy="274320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  <a:latin typeface="Calibri"/>
              </a:rPr>
              <a:t>Piloter la mise en place d'une évaluation positive des élèves. DDEC44. 10 au 18 oct 2016.</a:t>
            </a: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125866" y="1925952"/>
            <a:ext cx="2464547" cy="553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95959">
                  <a:lumMod val="65000"/>
                </a:srgbClr>
              </a:buClr>
              <a:buFont typeface="Arial" pitchFamily="34" charset="0"/>
              <a:buNone/>
            </a:pPr>
            <a:endParaRPr lang="fr-FR" sz="2400" b="1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743200" y="0"/>
            <a:ext cx="4291980" cy="538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87A91B"/>
                </a:solidFill>
                <a:latin typeface="Calibri Light"/>
              </a:rPr>
              <a:t>une évaluation positive EST …</a:t>
            </a:r>
            <a:endParaRPr lang="fr-FR" dirty="0">
              <a:solidFill>
                <a:srgbClr val="87A91B"/>
              </a:solidFill>
              <a:latin typeface="Calibri Light"/>
            </a:endParaRPr>
          </a:p>
        </p:txBody>
      </p:sp>
      <p:graphicFrame>
        <p:nvGraphicFramePr>
          <p:cNvPr id="1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774577"/>
              </p:ext>
            </p:extLst>
          </p:nvPr>
        </p:nvGraphicFramePr>
        <p:xfrm>
          <a:off x="843200" y="565658"/>
          <a:ext cx="8214510" cy="622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8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8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9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FORMATIVE</a:t>
                      </a:r>
                      <a:endParaRPr lang="fr-FR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DEDRAMATISEE</a:t>
                      </a:r>
                      <a:endParaRPr lang="fr-FR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VALORISANTE</a:t>
                      </a:r>
                      <a:endParaRPr lang="fr-FR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750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Evaluation constructive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baseline="0" dirty="0" smtClean="0"/>
                        <a:t>Evaluation diagnostique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baseline="0" dirty="0" smtClean="0"/>
                        <a:t>Evaluation formative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baseline="0" dirty="0" smtClean="0"/>
                        <a:t>Evaluation sommative</a:t>
                      </a:r>
                      <a:endParaRPr lang="fr-FR" sz="20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Continue</a:t>
                      </a:r>
                      <a:r>
                        <a:rPr lang="fr-FR" sz="2000" dirty="0" smtClean="0"/>
                        <a:t>… part</a:t>
                      </a:r>
                      <a:r>
                        <a:rPr lang="fr-FR" sz="2000" baseline="0" dirty="0" smtClean="0"/>
                        <a:t> du quotidien de la classe</a:t>
                      </a:r>
                      <a:endParaRPr lang="fr-FR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Aide le jeune à pointer ce qu’il sait (estime de soi)</a:t>
                      </a:r>
                      <a:endParaRPr lang="fr-FR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7504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/>
                        <a:t>Des</a:t>
                      </a:r>
                      <a:r>
                        <a:rPr lang="fr-FR" sz="2000" b="1" baseline="0" dirty="0" smtClean="0"/>
                        <a:t> repères de progressivité précis :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baseline="0" dirty="0" smtClean="0"/>
                        <a:t>Lisibilité du parcours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baseline="0" dirty="0" smtClean="0"/>
                        <a:t>Contrat clair avec l’élève</a:t>
                      </a:r>
                      <a:endParaRPr lang="fr-FR" sz="20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Diversifiée, adaptée, différenciée</a:t>
                      </a:r>
                      <a:endParaRPr lang="fr-FR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Coopérative</a:t>
                      </a:r>
                    </a:p>
                    <a:p>
                      <a:pPr algn="ctr"/>
                      <a:endParaRPr lang="fr-FR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2265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fr-FR" sz="2000" dirty="0" smtClean="0"/>
                        <a:t>Implication</a:t>
                      </a:r>
                      <a:r>
                        <a:rPr lang="fr-FR" sz="2000" baseline="0" dirty="0" smtClean="0"/>
                        <a:t> de l’élève dans son évaluation</a:t>
                      </a:r>
                      <a:endParaRPr lang="fr-FR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Place laissée à l’erreur</a:t>
                      </a:r>
                      <a:endParaRPr lang="fr-FR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Bienveillante et respectueuse ses</a:t>
                      </a:r>
                      <a:r>
                        <a:rPr lang="fr-FR" sz="2000" b="1" baseline="0" dirty="0" smtClean="0"/>
                        <a:t> personnes</a:t>
                      </a:r>
                      <a:endParaRPr lang="fr-FR" sz="2000" b="1" dirty="0" smtClean="0"/>
                    </a:p>
                    <a:p>
                      <a:pPr algn="ctr"/>
                      <a:endParaRPr lang="fr-FR" sz="2000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787">
                <a:tc gridSpan="3"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Vraie</a:t>
                      </a:r>
                      <a:endParaRPr lang="fr-FR" sz="4400" b="1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6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A2C816"/>
          </a:solidFill>
        </p:spPr>
        <p:txBody>
          <a:bodyPr/>
          <a:lstStyle/>
          <a:p>
            <a:r>
              <a:rPr lang="fr-FR" dirty="0" smtClean="0"/>
              <a:t>Un outil: les échelles descriptives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597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881516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35445" y="5163708"/>
            <a:ext cx="647311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des exemples…..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918375" y="789144"/>
            <a:ext cx="7711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Se donner des repères communs entre enseignants de matières différentes </a:t>
            </a:r>
            <a:r>
              <a:rPr lang="fr-FR" sz="3200" dirty="0" smtClean="0"/>
              <a:t>?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335445" y="2101721"/>
            <a:ext cx="656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outil de positionnement de l’élève ?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640330" y="3002409"/>
            <a:ext cx="616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outil d’auto-évaluation de l’élève ?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40435" y="3642106"/>
            <a:ext cx="616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outil pour évaluer un travail précis ? 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94513" y="4333743"/>
            <a:ext cx="698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outil pour communiquer avec la famille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808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4953" y="818735"/>
            <a:ext cx="7778187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L’évaluation diagnostique </a:t>
            </a:r>
            <a:r>
              <a:rPr lang="fr-FR" dirty="0"/>
              <a:t>intervient généralement en début d’apprentissage ; </a:t>
            </a:r>
            <a:r>
              <a:rPr lang="fr-FR" dirty="0" smtClean="0"/>
              <a:t>elle vise </a:t>
            </a:r>
            <a:r>
              <a:rPr lang="fr-FR" dirty="0"/>
              <a:t>à faire le bilan des capacités, des connaissances et des représentations </a:t>
            </a:r>
            <a:r>
              <a:rPr lang="fr-FR" dirty="0" smtClean="0"/>
              <a:t>initiales des </a:t>
            </a:r>
            <a:r>
              <a:rPr lang="fr-FR" dirty="0"/>
              <a:t>élèves en vue d’ajuster les difficultés des tâches qui leur seront proposées à </a:t>
            </a:r>
            <a:r>
              <a:rPr lang="fr-FR" dirty="0" smtClean="0"/>
              <a:t>leur niveau.</a:t>
            </a:r>
          </a:p>
          <a:p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 L’évaluation formative </a:t>
            </a:r>
            <a:r>
              <a:rPr lang="fr-FR" dirty="0"/>
              <a:t>intervient au cours de l’apprentissage et a pour objet </a:t>
            </a:r>
            <a:r>
              <a:rPr lang="fr-FR" dirty="0" smtClean="0"/>
              <a:t>d’informer</a:t>
            </a:r>
            <a:r>
              <a:rPr lang="fr-FR" dirty="0"/>
              <a:t> </a:t>
            </a:r>
            <a:r>
              <a:rPr lang="fr-FR" dirty="0" smtClean="0"/>
              <a:t>l’élève </a:t>
            </a:r>
            <a:r>
              <a:rPr lang="fr-FR" dirty="0"/>
              <a:t>et les enseignants du degré de réussite atteint, de découvrir quelles </a:t>
            </a:r>
            <a:r>
              <a:rPr lang="fr-FR" dirty="0" smtClean="0"/>
              <a:t>sont les </a:t>
            </a:r>
            <a:r>
              <a:rPr lang="fr-FR" dirty="0"/>
              <a:t>difficultés, et surtout de faire découvrir les stratégies qui permettront de </a:t>
            </a:r>
            <a:r>
              <a:rPr lang="fr-FR" dirty="0" smtClean="0"/>
              <a:t>résoudre ces </a:t>
            </a:r>
            <a:r>
              <a:rPr lang="fr-FR" dirty="0"/>
              <a:t>difficultés pour continuer à </a:t>
            </a:r>
            <a:r>
              <a:rPr lang="fr-FR" dirty="0" smtClean="0"/>
              <a:t>progresser.</a:t>
            </a:r>
          </a:p>
          <a:p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L’évaluation sommative </a:t>
            </a:r>
            <a:r>
              <a:rPr lang="fr-FR" dirty="0"/>
              <a:t>revêt le caractère d’un bilan, elle intervient après un </a:t>
            </a:r>
            <a:r>
              <a:rPr lang="fr-FR" dirty="0" smtClean="0"/>
              <a:t>ensemble de </a:t>
            </a:r>
            <a:r>
              <a:rPr lang="fr-FR" dirty="0"/>
              <a:t>tâches d’apprentissage constituant un tout. Ce type d’évaluation </a:t>
            </a:r>
            <a:r>
              <a:rPr lang="fr-FR" dirty="0" smtClean="0"/>
              <a:t>vise un </a:t>
            </a:r>
            <a:r>
              <a:rPr lang="fr-FR" dirty="0"/>
              <a:t>“positionnement de l’élève relatif aux apprentissages attendus”.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chemeClr val="accent1"/>
                </a:solidFill>
              </a:rPr>
              <a:t>L’évaluation </a:t>
            </a:r>
            <a:r>
              <a:rPr lang="fr-FR" dirty="0">
                <a:solidFill>
                  <a:schemeClr val="accent1"/>
                </a:solidFill>
              </a:rPr>
              <a:t>certificative </a:t>
            </a:r>
            <a:r>
              <a:rPr lang="fr-FR" dirty="0"/>
              <a:t>est </a:t>
            </a:r>
            <a:r>
              <a:rPr lang="fr-FR" dirty="0" smtClean="0"/>
              <a:t>celle qui </a:t>
            </a:r>
            <a:r>
              <a:rPr lang="fr-FR" dirty="0"/>
              <a:t>transforme l’évaluation sommative en diplôme ou en certification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A ces différents objectifs de l’évaluation doivent correspondre des outils et </a:t>
            </a:r>
            <a:r>
              <a:rPr lang="fr-FR" dirty="0" smtClean="0"/>
              <a:t>démarches adaptés</a:t>
            </a:r>
            <a:r>
              <a:rPr lang="fr-FR" dirty="0"/>
              <a:t>.  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12702" y="186326"/>
            <a:ext cx="5651228" cy="461665"/>
          </a:xfrm>
          <a:prstGeom prst="rect">
            <a:avLst/>
          </a:prstGeom>
          <a:solidFill>
            <a:srgbClr val="A2C8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Qui dit évaluation dit…..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043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802972" y="1669672"/>
            <a:ext cx="5198028" cy="162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fr-FR" altLang="fr-FR" sz="2400" dirty="0">
                <a:solidFill>
                  <a:schemeClr val="bg1"/>
                </a:solidFill>
              </a:rPr>
              <a:t>Elles améliorent le </a:t>
            </a:r>
            <a:r>
              <a:rPr lang="fr-FR" altLang="fr-FR" sz="2400" b="1" dirty="0">
                <a:solidFill>
                  <a:schemeClr val="bg1"/>
                </a:solidFill>
              </a:rPr>
              <a:t>feed-back pour l'élève </a:t>
            </a:r>
            <a:r>
              <a:rPr lang="fr-FR" altLang="fr-FR" sz="2400" dirty="0">
                <a:solidFill>
                  <a:schemeClr val="bg1"/>
                </a:solidFill>
              </a:rPr>
              <a:t>sur </a:t>
            </a:r>
          </a:p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fr-FR" altLang="fr-FR" sz="2400" dirty="0">
                <a:solidFill>
                  <a:schemeClr val="bg1"/>
                </a:solidFill>
              </a:rPr>
              <a:t>ce qu’il sait faire et ce qu’il doit faire pour progresser</a:t>
            </a:r>
            <a:endParaRPr lang="fr-FR" altLang="fr-FR" sz="2100" dirty="0">
              <a:solidFill>
                <a:schemeClr val="bg1"/>
              </a:solidFill>
            </a:endParaRPr>
          </a:p>
        </p:txBody>
      </p: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8" y="156462"/>
            <a:ext cx="1471193" cy="13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1437" t="28765" r="34602" b="37667"/>
          <a:stretch/>
        </p:blipFill>
        <p:spPr>
          <a:xfrm>
            <a:off x="846310" y="2017217"/>
            <a:ext cx="7724564" cy="30405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85212" y="817858"/>
            <a:ext cx="509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Cycle 4. Progressivité de la compétence</a:t>
            </a:r>
          </a:p>
          <a:p>
            <a:pPr algn="ctr"/>
            <a:r>
              <a:rPr lang="fr-FR" b="1" dirty="0" smtClean="0"/>
              <a:t> « gérer un projet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6288" y="5520022"/>
            <a:ext cx="216024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Collège </a:t>
            </a:r>
            <a:r>
              <a:rPr lang="fr-FR" dirty="0" smtClean="0"/>
              <a:t>Helder Camara</a:t>
            </a:r>
            <a:endParaRPr lang="fr-FR" dirty="0"/>
          </a:p>
          <a:p>
            <a:pPr algn="ctr"/>
            <a:r>
              <a:rPr lang="fr-FR" dirty="0" smtClean="0"/>
              <a:t>Treillieres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5100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4975" t="8739" r="25073" b="29100"/>
          <a:stretch/>
        </p:blipFill>
        <p:spPr>
          <a:xfrm>
            <a:off x="1726746" y="72390"/>
            <a:ext cx="7270297" cy="67856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918482"/>
            <a:ext cx="216024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Collège St Joseph </a:t>
            </a:r>
          </a:p>
          <a:p>
            <a:pPr algn="ctr"/>
            <a:r>
              <a:rPr lang="fr-FR" dirty="0"/>
              <a:t>Derval</a:t>
            </a:r>
          </a:p>
        </p:txBody>
      </p:sp>
    </p:spTree>
    <p:extLst>
      <p:ext uri="{BB962C8B-B14F-4D97-AF65-F5344CB8AC3E}">
        <p14:creationId xmlns:p14="http://schemas.microsoft.com/office/powerpoint/2010/main" val="27708595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A2C816"/>
          </a:solidFill>
        </p:spPr>
        <p:txBody>
          <a:bodyPr/>
          <a:lstStyle/>
          <a:p>
            <a:r>
              <a:rPr lang="fr-FR" dirty="0" smtClean="0"/>
              <a:t>Si besoin: rappel terminologique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514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25967"/>
              </p:ext>
            </p:extLst>
          </p:nvPr>
        </p:nvGraphicFramePr>
        <p:xfrm>
          <a:off x="446569" y="1431926"/>
          <a:ext cx="7487984" cy="4501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8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2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8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2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09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212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15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</a:t>
                      </a:r>
                      <a:r>
                        <a:rPr lang="fr-FR" sz="14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Times New Roman"/>
                          <a:sym typeface="Wingdings"/>
                        </a:rPr>
                        <a:t>            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</a:rPr>
                        <a:t>ÉCHELONS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1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200" dirty="0">
                          <a:solidFill>
                            <a:schemeClr val="bg1"/>
                          </a:solidFill>
                          <a:effectLst/>
                        </a:rPr>
                        <a:t> A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sym typeface="Wingdings 2"/>
                        </a:rPr>
                        <a:t>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B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sym typeface="Wingdings 2"/>
                        </a:rPr>
                        <a:t>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8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sym typeface="Wingdings 3" panose="05040102010807070707" pitchFamily="18" charset="2"/>
                        </a:rPr>
                        <a:t>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</a:rPr>
                        <a:t>DOMAINES OBSERVABLES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7" marR="5143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16" name="ZoneTexte 2"/>
          <p:cNvSpPr txBox="1">
            <a:spLocks noChangeArrowheads="1"/>
          </p:cNvSpPr>
          <p:nvPr/>
        </p:nvSpPr>
        <p:spPr bwMode="auto">
          <a:xfrm>
            <a:off x="446568" y="188913"/>
            <a:ext cx="8333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accent6"/>
                </a:solidFill>
              </a:rPr>
              <a:t>LA LOGIQUE d’une échelle descriptive</a:t>
            </a:r>
          </a:p>
        </p:txBody>
      </p:sp>
      <p:sp>
        <p:nvSpPr>
          <p:cNvPr id="28717" name="Rectangle 3"/>
          <p:cNvSpPr>
            <a:spLocks noChangeArrowheads="1"/>
          </p:cNvSpPr>
          <p:nvPr/>
        </p:nvSpPr>
        <p:spPr bwMode="auto">
          <a:xfrm>
            <a:off x="311003" y="6091276"/>
            <a:ext cx="19440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ym typeface="Wingdings 2" panose="05020102010507070707" pitchFamily="18" charset="2"/>
              </a:rPr>
              <a:t> : </a:t>
            </a:r>
            <a:r>
              <a:rPr lang="fr-FR" altLang="fr-FR" sz="2400" dirty="0"/>
              <a:t> descripteur</a:t>
            </a:r>
          </a:p>
        </p:txBody>
      </p:sp>
      <p:sp>
        <p:nvSpPr>
          <p:cNvPr id="28718" name="ZoneTexte 4"/>
          <p:cNvSpPr txBox="1">
            <a:spLocks noChangeArrowheads="1"/>
          </p:cNvSpPr>
          <p:nvPr/>
        </p:nvSpPr>
        <p:spPr bwMode="auto">
          <a:xfrm>
            <a:off x="2615609" y="6083301"/>
            <a:ext cx="4170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A :</a:t>
            </a:r>
            <a:r>
              <a:rPr lang="fr-FR" altLang="fr-FR" sz="2400" dirty="0"/>
              <a:t> domaine ou élément observable</a:t>
            </a:r>
          </a:p>
        </p:txBody>
      </p:sp>
      <p:sp>
        <p:nvSpPr>
          <p:cNvPr id="28719" name="ZoneTexte 5"/>
          <p:cNvSpPr txBox="1">
            <a:spLocks noChangeArrowheads="1"/>
          </p:cNvSpPr>
          <p:nvPr/>
        </p:nvSpPr>
        <p:spPr bwMode="auto">
          <a:xfrm>
            <a:off x="7146769" y="6050224"/>
            <a:ext cx="1886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latin typeface="Calibri" panose="020F0502020204030204" pitchFamily="34" charset="0"/>
              </a:rPr>
              <a:t>1 : échelon</a:t>
            </a:r>
          </a:p>
        </p:txBody>
      </p:sp>
      <p:sp>
        <p:nvSpPr>
          <p:cNvPr id="28720" name="ZoneTexte 6"/>
          <p:cNvSpPr txBox="1">
            <a:spLocks noChangeArrowheads="1"/>
          </p:cNvSpPr>
          <p:nvPr/>
        </p:nvSpPr>
        <p:spPr bwMode="auto">
          <a:xfrm>
            <a:off x="1763316" y="908051"/>
            <a:ext cx="5509022" cy="461665"/>
          </a:xfrm>
          <a:prstGeom prst="rect">
            <a:avLst/>
          </a:prstGeom>
          <a:solidFill>
            <a:srgbClr val="A2C816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</a:rPr>
              <a:t>COMPÉTENCE </a:t>
            </a:r>
            <a:r>
              <a:rPr lang="fr-FR" altLang="fr-FR" sz="1800" dirty="0">
                <a:solidFill>
                  <a:schemeClr val="bg1"/>
                </a:solidFill>
              </a:rPr>
              <a:t>:     … lire et comprendre un texte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084840" y="3253564"/>
            <a:ext cx="1752434" cy="584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</a:rPr>
              <a:t>DESCRIPTEURS</a:t>
            </a:r>
          </a:p>
        </p:txBody>
      </p:sp>
    </p:spTree>
    <p:extLst>
      <p:ext uri="{BB962C8B-B14F-4D97-AF65-F5344CB8AC3E}">
        <p14:creationId xmlns:p14="http://schemas.microsoft.com/office/powerpoint/2010/main" val="5787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1663" y="0"/>
            <a:ext cx="58293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chemeClr val="accent6"/>
                </a:solidFill>
              </a:rPr>
              <a:t>LES  3  TYPES  DE  </a:t>
            </a:r>
            <a:r>
              <a:rPr lang="fr-F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DESCRIPTEURS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71184"/>
              </p:ext>
            </p:extLst>
          </p:nvPr>
        </p:nvGraphicFramePr>
        <p:xfrm>
          <a:off x="1395251" y="1268415"/>
          <a:ext cx="6876543" cy="621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152">
                  <a:extLst>
                    <a:ext uri="{9D8B030D-6E8A-4147-A177-3AD203B41FA5}">
                      <a16:colId xmlns="" xmlns:a16="http://schemas.microsoft.com/office/drawing/2014/main" val="2246353911"/>
                    </a:ext>
                  </a:extLst>
                </a:gridCol>
                <a:gridCol w="2329152">
                  <a:extLst>
                    <a:ext uri="{9D8B030D-6E8A-4147-A177-3AD203B41FA5}">
                      <a16:colId xmlns="" xmlns:a16="http://schemas.microsoft.com/office/drawing/2014/main" val="3469707157"/>
                    </a:ext>
                  </a:extLst>
                </a:gridCol>
                <a:gridCol w="2218239">
                  <a:extLst>
                    <a:ext uri="{9D8B030D-6E8A-4147-A177-3AD203B41FA5}">
                      <a16:colId xmlns="" xmlns:a16="http://schemas.microsoft.com/office/drawing/2014/main" val="868675478"/>
                    </a:ext>
                  </a:extLst>
                </a:gridCol>
              </a:tblGrid>
              <a:tr h="32009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B0F0"/>
                          </a:solidFill>
                        </a:rPr>
                        <a:t>QUANTITE</a:t>
                      </a:r>
                    </a:p>
                  </a:txBody>
                  <a:tcPr marL="68591" marR="68591" marT="45734" marB="4573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CIRCONSTANCES</a:t>
                      </a:r>
                    </a:p>
                  </a:txBody>
                  <a:tcPr marL="68591" marR="68591" marT="45734" marB="4573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accent3"/>
                          </a:solidFill>
                        </a:rPr>
                        <a:t>CARACTERISTIQUES</a:t>
                      </a:r>
                    </a:p>
                  </a:txBody>
                  <a:tcPr marL="68591" marR="68591" marT="45734" marB="4573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0525622"/>
                  </a:ext>
                </a:extLst>
              </a:tr>
              <a:tr h="1520352">
                <a:tc>
                  <a:txBody>
                    <a:bodyPr/>
                    <a:lstStyle/>
                    <a:p>
                      <a:pPr algn="ctr"/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travail long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travail court 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fr-FR" sz="1800" dirty="0"/>
                    </a:p>
                  </a:txBody>
                  <a:tcPr marL="68591" marR="68591" marT="45734" marB="457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avec aide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sans aide </a:t>
                      </a:r>
                    </a:p>
                    <a:p>
                      <a:pPr algn="ctr"/>
                      <a:r>
                        <a:rPr lang="fr-F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(d’une personne, de ressources, de questions intermédiaires…)</a:t>
                      </a:r>
                    </a:p>
                  </a:txBody>
                  <a:tcPr marL="68591" marR="68591" marT="45734" marB="4573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caractère </a:t>
                      </a:r>
                      <a:r>
                        <a:rPr lang="fr-F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(globalement) 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 de la réalisation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caractère imparfait </a:t>
                      </a:r>
                    </a:p>
                  </a:txBody>
                  <a:tcPr marL="68591" marR="68591" marT="45734" marB="4573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6375770"/>
                  </a:ext>
                </a:extLst>
              </a:tr>
              <a:tr h="1024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tâche ample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tâche limitée </a:t>
                      </a:r>
                    </a:p>
                  </a:txBody>
                  <a:tcPr marL="68591" marR="68591" marT="45734" marB="457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réalisation rapide et efficace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réalisation plus lente et tâtonnante </a:t>
                      </a:r>
                    </a:p>
                  </a:txBody>
                  <a:tcPr marL="68591" marR="68591" marT="45734" marB="4573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caractère varié et riche de la réalisation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caractère simple </a:t>
                      </a:r>
                    </a:p>
                  </a:txBody>
                  <a:tcPr marL="68591" marR="68591" marT="45734" marB="4573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7654534"/>
                  </a:ext>
                </a:extLst>
              </a:tr>
              <a:tr h="1261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données nombreuses à intégrer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données peu nombreuses </a:t>
                      </a:r>
                    </a:p>
                  </a:txBody>
                  <a:tcPr marL="68591" marR="68591" marT="45734" marB="457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contraintes spécifiques nouvelles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contexte habituel </a:t>
                      </a:r>
                    </a:p>
                  </a:txBody>
                  <a:tcPr marL="68591" marR="68591" marT="45734" marB="4573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caractère personnel de la réalisation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caractère plus commun </a:t>
                      </a:r>
                      <a:endParaRPr lang="fr-FR" sz="1800" dirty="0"/>
                    </a:p>
                  </a:txBody>
                  <a:tcPr marL="68591" marR="68591" marT="45734" marB="4573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5662917"/>
                  </a:ext>
                </a:extLst>
              </a:tr>
              <a:tr h="1024673"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L="68591" marR="68591" marT="45734" marB="4573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éléments imprévus, inattendus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contexte sans surprise </a:t>
                      </a:r>
                      <a:endParaRPr lang="fr-FR" sz="1800" dirty="0"/>
                    </a:p>
                  </a:txBody>
                  <a:tcPr marL="68591" marR="68591" marT="45734" marB="4573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caractère complexe de la tâche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caractère simple </a:t>
                      </a:r>
                      <a:endParaRPr lang="fr-FR" sz="1800" dirty="0"/>
                    </a:p>
                  </a:txBody>
                  <a:tcPr marL="68591" marR="68591" marT="45734" marB="4573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2697866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>
            <a:off x="2412206" y="876302"/>
            <a:ext cx="161925" cy="39211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6624637" y="927100"/>
            <a:ext cx="80963" cy="41433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572000" y="927100"/>
            <a:ext cx="134541" cy="414338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68" y="396141"/>
            <a:ext cx="8913813" cy="914400"/>
          </a:xfrm>
          <a:solidFill>
            <a:srgbClr val="A2C816"/>
          </a:solidFill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LES PROBLEMATIQUES DE L’EVALUATION POSITIVE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769" y="1683733"/>
            <a:ext cx="8368131" cy="4480441"/>
          </a:xfrm>
        </p:spPr>
        <p:txBody>
          <a:bodyPr>
            <a:normAutofit/>
          </a:bodyPr>
          <a:lstStyle/>
          <a:p>
            <a:pPr lvl="0"/>
            <a:r>
              <a:rPr lang="fr-FR" sz="1700" dirty="0"/>
              <a:t>Comment apprendre à l’élève à s’auto-évaluer ? </a:t>
            </a:r>
          </a:p>
          <a:p>
            <a:pPr lvl="0"/>
            <a:r>
              <a:rPr lang="fr-FR" sz="1700" dirty="0"/>
              <a:t>Comment pratiquer une </a:t>
            </a:r>
            <a:r>
              <a:rPr lang="fr-FR" sz="1700" dirty="0" err="1"/>
              <a:t>co</a:t>
            </a:r>
            <a:r>
              <a:rPr lang="fr-FR" sz="1700" dirty="0"/>
              <a:t>-évaluation efficace ? </a:t>
            </a:r>
          </a:p>
          <a:p>
            <a:pPr lvl="0"/>
            <a:r>
              <a:rPr lang="fr-FR" sz="1700" dirty="0"/>
              <a:t>Evaluation différenciée (point de vocabulaire)</a:t>
            </a:r>
          </a:p>
          <a:p>
            <a:r>
              <a:rPr lang="fr-FR" sz="1700" dirty="0"/>
              <a:t>A quel moment et de quelle façon puis-je faire de l’évaluation différenciée ? </a:t>
            </a:r>
          </a:p>
          <a:p>
            <a:pPr lvl="0"/>
            <a:r>
              <a:rPr lang="fr-FR" sz="1700" dirty="0"/>
              <a:t>Quels outils numériques utilisables en classe, peuvent m’aider à évaluer positivement les élèves ? (Learning </a:t>
            </a:r>
            <a:r>
              <a:rPr lang="fr-FR" sz="1700" dirty="0" err="1"/>
              <a:t>apps</a:t>
            </a:r>
            <a:r>
              <a:rPr lang="fr-FR" sz="1700" dirty="0"/>
              <a:t>, classe inversée, outil vidéo…)  </a:t>
            </a:r>
          </a:p>
          <a:p>
            <a:pPr lvl="0"/>
            <a:r>
              <a:rPr lang="fr-FR" sz="1700" dirty="0"/>
              <a:t>Quels outils de l’élève, lui permette de suivre ses progrès … et donc qu’est-ce que, en tant qu’enseignant, je peux proposer ? </a:t>
            </a:r>
            <a:endParaRPr lang="fr-FR" sz="1700" dirty="0" smtClean="0"/>
          </a:p>
          <a:p>
            <a:r>
              <a:rPr lang="fr-FR" sz="1800" dirty="0"/>
              <a:t>Pratiquer l’évaluation formative. Posture </a:t>
            </a:r>
          </a:p>
          <a:p>
            <a:pPr lvl="0"/>
            <a:endParaRPr lang="fr-FR" sz="1700" dirty="0" smtClean="0"/>
          </a:p>
          <a:p>
            <a:pPr lvl="0"/>
            <a:endParaRPr lang="fr-FR" sz="1700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87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050" y="5393952"/>
            <a:ext cx="8343900" cy="9144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Comment faire de l’</a:t>
            </a:r>
            <a:r>
              <a:rPr lang="fr-FR" sz="3600" b="1" dirty="0"/>
              <a:t> </a:t>
            </a:r>
            <a:r>
              <a:rPr lang="fr-FR" sz="3600" b="1" dirty="0" smtClean="0"/>
              <a:t>Évaluation positive un réel outil au service de l’apprentissage de l'Elève ?</a:t>
            </a:r>
            <a:endParaRPr lang="fr-FR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05372" y="1570388"/>
            <a:ext cx="59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10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images-na.ssl-images-amazon.com/images/I/711AI1oC89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1" b="5007"/>
          <a:stretch/>
        </p:blipFill>
        <p:spPr bwMode="auto">
          <a:xfrm>
            <a:off x="1597308" y="220892"/>
            <a:ext cx="6011897" cy="44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96" y="296258"/>
            <a:ext cx="8913813" cy="914400"/>
          </a:xfrm>
          <a:solidFill>
            <a:srgbClr val="A2C816"/>
          </a:solidFill>
        </p:spPr>
        <p:txBody>
          <a:bodyPr>
            <a:normAutofit/>
          </a:bodyPr>
          <a:lstStyle/>
          <a:p>
            <a:pPr algn="ctr"/>
            <a:r>
              <a:rPr lang="fr-FR" sz="2400" dirty="0"/>
              <a:t>DES PISTES POUR PLACER L’ÉVALUATION POSITIVE DANS UNE DÉMARCHE D’APPRENTISSAGE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875" y="1663647"/>
            <a:ext cx="85481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sz="1600" dirty="0" smtClean="0"/>
              <a:t>Piste </a:t>
            </a:r>
            <a:r>
              <a:rPr lang="fr-FR" sz="1600" dirty="0"/>
              <a:t>n° 1 - Clarifier les objectifs visés par l’évaluation, poser clairement le cadre :</a:t>
            </a:r>
          </a:p>
          <a:p>
            <a:r>
              <a:rPr lang="fr-FR" sz="1600" dirty="0"/>
              <a:t>s’agit-il d’une évaluation pour certifier un niveau ou pour réguler, c’est-à-dire faire </a:t>
            </a:r>
            <a:r>
              <a:rPr lang="fr-FR" sz="1600" dirty="0" smtClean="0"/>
              <a:t>faire un </a:t>
            </a:r>
            <a:r>
              <a:rPr lang="fr-FR" sz="1600" dirty="0"/>
              <a:t>point pour détecter d’éventuelles difficultés et y remédier ?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/>
              <a:t>Piste </a:t>
            </a:r>
            <a:r>
              <a:rPr lang="fr-FR" sz="1600" dirty="0"/>
              <a:t>n° 2 - Rédiger la consigne de manière à ce que la tâche et ses objectifs</a:t>
            </a:r>
          </a:p>
          <a:p>
            <a:r>
              <a:rPr lang="fr-FR" sz="1600" dirty="0"/>
              <a:t>apparaissent très clairement.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/>
              <a:t>Piste </a:t>
            </a:r>
            <a:r>
              <a:rPr lang="fr-FR" sz="1600" dirty="0"/>
              <a:t>n° 3 - Veiller à limiter le nombre de critères pour en faire un outil “utile”.</a:t>
            </a:r>
          </a:p>
          <a:p>
            <a:r>
              <a:rPr lang="fr-FR" sz="1600" dirty="0"/>
              <a:t>Les critères servent à apprécier la production. Ils ont un statut de repère, tant pour l’élève que pour le correcteur. Les multiplier complexifie l’évaluation et crée un effet de morcellement.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/>
              <a:t>Piste </a:t>
            </a:r>
            <a:r>
              <a:rPr lang="fr-FR" sz="1600" dirty="0"/>
              <a:t>n° 4 - Impliquer les élèves dans la réflexion sur les indicateurs de réussite,</a:t>
            </a:r>
          </a:p>
          <a:p>
            <a:r>
              <a:rPr lang="fr-FR" sz="1600" dirty="0"/>
              <a:t>de </a:t>
            </a:r>
            <a:r>
              <a:rPr lang="fr-FR" sz="1600" dirty="0" err="1"/>
              <a:t>co</a:t>
            </a:r>
            <a:r>
              <a:rPr lang="fr-FR" sz="1600" dirty="0"/>
              <a:t>-construction.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/>
              <a:t>Piste </a:t>
            </a:r>
            <a:r>
              <a:rPr lang="fr-FR" sz="1600" dirty="0"/>
              <a:t>n° 5 - Faire participer les élèves à l’action d’évaluer un travail, </a:t>
            </a:r>
            <a:r>
              <a:rPr lang="fr-FR" sz="1600" dirty="0" smtClean="0"/>
              <a:t>autoévaluation  et </a:t>
            </a:r>
            <a:r>
              <a:rPr lang="fr-FR" sz="1600" dirty="0" err="1"/>
              <a:t>co</a:t>
            </a:r>
            <a:r>
              <a:rPr lang="fr-FR" sz="1600" dirty="0"/>
              <a:t>-évaluation, en veillant à leur apprendre à s’évaluer eux-mêmes et </a:t>
            </a:r>
            <a:r>
              <a:rPr lang="fr-FR" sz="1600" dirty="0" smtClean="0"/>
              <a:t>à évaluer </a:t>
            </a:r>
            <a:r>
              <a:rPr lang="fr-FR" sz="1600" dirty="0"/>
              <a:t>leurs pairs. </a:t>
            </a:r>
          </a:p>
        </p:txBody>
      </p:sp>
    </p:spTree>
    <p:extLst>
      <p:ext uri="{BB962C8B-B14F-4D97-AF65-F5344CB8AC3E}">
        <p14:creationId xmlns:p14="http://schemas.microsoft.com/office/powerpoint/2010/main" val="263201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A2C816"/>
          </a:solidFill>
        </p:spPr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Ouverture sur la place de l’évaluation positive au sein de nos établissements</a:t>
            </a:r>
          </a:p>
          <a:p>
            <a:r>
              <a:rPr lang="fr-FR" dirty="0" smtClean="0"/>
              <a:t>Vers une charte de l’évaluation positive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82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9396" y="555622"/>
            <a:ext cx="2386940" cy="1379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FR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 positive dans votre établissement, au sein de votre discipline?</a:t>
            </a:r>
            <a:endParaRPr lang="fr-FR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8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312564151"/>
              </p:ext>
            </p:extLst>
          </p:nvPr>
        </p:nvGraphicFramePr>
        <p:xfrm>
          <a:off x="14441" y="1245144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" b="11435"/>
          <a:stretch/>
        </p:blipFill>
        <p:spPr bwMode="auto">
          <a:xfrm>
            <a:off x="6322026" y="2625398"/>
            <a:ext cx="2573197" cy="18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17CE318-B892-4D1F-9C5F-6189EAC8E809}"/>
              </a:ext>
            </a:extLst>
          </p:cNvPr>
          <p:cNvSpPr/>
          <p:nvPr/>
        </p:nvSpPr>
        <p:spPr>
          <a:xfrm>
            <a:off x="223630" y="986906"/>
            <a:ext cx="8696740" cy="1815882"/>
          </a:xfrm>
          <a:prstGeom prst="rect">
            <a:avLst/>
          </a:prstGeom>
          <a:ln w="952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/>
              <a:t>L’évaluation diagnostique</a:t>
            </a:r>
            <a:r>
              <a:rPr lang="fr-FR" sz="1600" b="1" dirty="0"/>
              <a:t>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consiste à identifier et analyser les besoins des élèves, et, par conséquent, à définir les contenus d’apprentissage qui doivent être abordés ; si l’on confère un rôle diagnostique à l’évaluation, les erreurs des élèves sont utiles car elles permettent d’identifier des points à travailler avec eux. </a:t>
            </a:r>
          </a:p>
          <a:p>
            <a:r>
              <a:rPr lang="fr-FR" sz="1600" b="1" dirty="0"/>
              <a:t>     </a:t>
            </a:r>
            <a:r>
              <a:rPr lang="fr-FR" sz="1600" b="1" dirty="0">
                <a:solidFill>
                  <a:srgbClr val="00B050"/>
                </a:solidFill>
              </a:rPr>
              <a:t>Dans une logique de différenciation et de prise en compte des besoins des élèves, il convient de renforcer   </a:t>
            </a:r>
          </a:p>
          <a:p>
            <a:r>
              <a:rPr lang="fr-FR" sz="1600" b="1" dirty="0">
                <a:solidFill>
                  <a:srgbClr val="00B050"/>
                </a:solidFill>
              </a:rPr>
              <a:t>     le rôle diagnostique de l’évaluation, sans lequel on ne peut identifier ces besoins.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318632-BC98-407C-B7A8-5C620C3F6B7B}"/>
              </a:ext>
            </a:extLst>
          </p:cNvPr>
          <p:cNvSpPr/>
          <p:nvPr/>
        </p:nvSpPr>
        <p:spPr>
          <a:xfrm>
            <a:off x="223630" y="3080505"/>
            <a:ext cx="8696740" cy="1846659"/>
          </a:xfrm>
          <a:prstGeom prst="rect">
            <a:avLst/>
          </a:prstGeom>
          <a:ln w="952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u="sng" dirty="0"/>
              <a:t>L’évaluation formative</a:t>
            </a:r>
            <a:r>
              <a:rPr lang="fr-FR" sz="1600" b="1" dirty="0"/>
              <a:t>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intervient simultanément à l’apprentissage ; </a:t>
            </a:r>
            <a:r>
              <a:rPr lang="fr-FR" sz="1600" b="1" dirty="0">
                <a:solidFill>
                  <a:srgbClr val="00B050"/>
                </a:solidFill>
              </a:rPr>
              <a:t>elle a pour objectif d’informer l’élève et l’enseignant du degré de réussite atteint et de lui donner les conseils utiles pour progresser.</a:t>
            </a:r>
            <a:r>
              <a:rPr lang="fr-FR" sz="1600" dirty="0"/>
              <a:t>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Pour l’enseignant il s’agit aussi d’identifier sur les </a:t>
            </a:r>
            <a:r>
              <a:rPr lang="fr-FR" sz="1600" b="1" dirty="0">
                <a:solidFill>
                  <a:srgbClr val="00B050"/>
                </a:solidFill>
              </a:rPr>
              <a:t>ajustements à opérer dans le dispositif de formation </a:t>
            </a:r>
            <a:r>
              <a:rPr lang="fr-FR" sz="1600" dirty="0">
                <a:solidFill>
                  <a:srgbClr val="00B050"/>
                </a:solidFill>
              </a:rPr>
              <a:t>(apport de ressources, contenu imprévu à aborder, mise en place d’une médiation particulière…) ;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là aussi, l’erreur constitue un élément précieux d’information, dans la mesure où elle indique où résident les obstacles rencontrés par les élèves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726462C-6F85-48C5-82D3-46B60BCC5366}"/>
              </a:ext>
            </a:extLst>
          </p:cNvPr>
          <p:cNvSpPr/>
          <p:nvPr/>
        </p:nvSpPr>
        <p:spPr>
          <a:xfrm>
            <a:off x="223630" y="5159836"/>
            <a:ext cx="8696740" cy="1077218"/>
          </a:xfrm>
          <a:prstGeom prst="rect">
            <a:avLst/>
          </a:prstGeom>
          <a:ln w="952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u="sng" dirty="0"/>
              <a:t>L’évaluation sommative</a:t>
            </a:r>
            <a:r>
              <a:rPr lang="fr-FR" sz="1600" b="1" dirty="0"/>
              <a:t>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sert à mesurer ce qui a été appris, à l’issue d’un temps d’apprentissage, et joue le rôle d’un bilan ; </a:t>
            </a:r>
            <a:r>
              <a:rPr lang="fr-FR" sz="1600" b="1" dirty="0">
                <a:solidFill>
                  <a:srgbClr val="00B050"/>
                </a:solidFill>
              </a:rPr>
              <a:t>ce bilan gagne à être fait de manière positive (en repérant ce que l’élève a acquis)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et non pas négative (en repérant les manques par rapport à une norme). </a:t>
            </a:r>
          </a:p>
        </p:txBody>
      </p:sp>
    </p:spTree>
    <p:extLst>
      <p:ext uri="{BB962C8B-B14F-4D97-AF65-F5344CB8AC3E}">
        <p14:creationId xmlns:p14="http://schemas.microsoft.com/office/powerpoint/2010/main" val="33767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6832" y="6531610"/>
            <a:ext cx="700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dirty="0">
                <a:solidFill>
                  <a:srgbClr val="595959"/>
                </a:solidFill>
                <a:latin typeface="Calibri"/>
              </a:rPr>
              <a:t>Evaluation positive – Pôle Pédagogique Educatif Pastoral - DDEC 44</a:t>
            </a:r>
          </a:p>
        </p:txBody>
      </p:sp>
      <p:pic>
        <p:nvPicPr>
          <p:cNvPr id="6" name="Picture 2" descr="LOGO_DDEC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52" y="5558755"/>
            <a:ext cx="1129859" cy="101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5416" y="6394450"/>
            <a:ext cx="4575572" cy="274320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  <a:latin typeface="Calibri"/>
              </a:rPr>
              <a:t>Piloter la mise en place d'une évaluation positive des élèves. DDEC44. 10 au 18 oct 2016.</a:t>
            </a: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125865" y="1925950"/>
            <a:ext cx="2464547" cy="553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95959">
                  <a:lumMod val="65000"/>
                </a:srgbClr>
              </a:buClr>
              <a:buFont typeface="Arial" pitchFamily="34" charset="0"/>
              <a:buNone/>
            </a:pPr>
            <a:endParaRPr lang="fr-FR" sz="2400" b="1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400178" y="276225"/>
            <a:ext cx="6979379" cy="8286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 smtClean="0">
                <a:solidFill>
                  <a:srgbClr val="87A91B"/>
                </a:solidFill>
                <a:latin typeface="Calibri Light"/>
              </a:rPr>
              <a:t>Exemple – politique de l’</a:t>
            </a:r>
            <a:r>
              <a:rPr lang="fr-FR" sz="2000" dirty="0" err="1" smtClean="0">
                <a:solidFill>
                  <a:srgbClr val="87A91B"/>
                </a:solidFill>
                <a:latin typeface="Calibri Light"/>
              </a:rPr>
              <a:t>etablissement</a:t>
            </a:r>
            <a:r>
              <a:rPr lang="fr-FR" sz="2000" dirty="0" smtClean="0">
                <a:solidFill>
                  <a:srgbClr val="87A91B"/>
                </a:solidFill>
                <a:latin typeface="Calibri Light"/>
              </a:rPr>
              <a:t>  </a:t>
            </a:r>
            <a:br>
              <a:rPr lang="fr-FR" sz="2000" dirty="0" smtClean="0">
                <a:solidFill>
                  <a:srgbClr val="87A91B"/>
                </a:solidFill>
                <a:latin typeface="Calibri Light"/>
              </a:rPr>
            </a:br>
            <a:r>
              <a:rPr lang="fr-FR" sz="2000" dirty="0" smtClean="0">
                <a:solidFill>
                  <a:srgbClr val="87A91B"/>
                </a:solidFill>
                <a:latin typeface="Calibri Light"/>
              </a:rPr>
              <a:t>« Charte du bon </a:t>
            </a:r>
            <a:r>
              <a:rPr lang="fr-FR" sz="2000" dirty="0" err="1" smtClean="0">
                <a:solidFill>
                  <a:srgbClr val="87A91B"/>
                </a:solidFill>
                <a:latin typeface="Calibri Light"/>
              </a:rPr>
              <a:t>evaluateur</a:t>
            </a:r>
            <a:r>
              <a:rPr lang="fr-FR" sz="2000" dirty="0" smtClean="0">
                <a:solidFill>
                  <a:srgbClr val="87A91B"/>
                </a:solidFill>
                <a:latin typeface="Calibri Light"/>
              </a:rPr>
              <a:t> »</a:t>
            </a:r>
            <a:br>
              <a:rPr lang="fr-FR" sz="2000" dirty="0" smtClean="0">
                <a:solidFill>
                  <a:srgbClr val="87A91B"/>
                </a:solidFill>
                <a:latin typeface="Calibri Light"/>
              </a:rPr>
            </a:br>
            <a:r>
              <a:rPr lang="fr-FR" sz="1600" dirty="0" smtClean="0">
                <a:solidFill>
                  <a:srgbClr val="87A91B"/>
                </a:solidFill>
                <a:latin typeface="Calibri Light"/>
              </a:rPr>
              <a:t>Collège de Lavardac, Lot et Garonne, académie de Bordeaux</a:t>
            </a:r>
            <a:endParaRPr lang="fr-FR" sz="1600" dirty="0">
              <a:solidFill>
                <a:srgbClr val="87A91B"/>
              </a:solidFill>
              <a:latin typeface="Calibri Ligh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00177" y="1581154"/>
            <a:ext cx="7229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Tx/>
              <a:buAutoNum type="arabicPeriod"/>
            </a:pPr>
            <a:r>
              <a:rPr lang="fr-FR" sz="2400" dirty="0">
                <a:solidFill>
                  <a:srgbClr val="595959"/>
                </a:solidFill>
                <a:latin typeface="Calibri"/>
              </a:rPr>
              <a:t>Annonce claire de l’objectif de l’évaluation</a:t>
            </a:r>
          </a:p>
          <a:p>
            <a:pPr marL="342900" indent="-342900" defTabSz="914400">
              <a:buFontTx/>
              <a:buAutoNum type="arabicPeriod"/>
            </a:pPr>
            <a:endParaRPr lang="fr-FR" sz="2400" dirty="0">
              <a:solidFill>
                <a:srgbClr val="595959"/>
              </a:solidFill>
              <a:latin typeface="Calibri"/>
            </a:endParaRPr>
          </a:p>
          <a:p>
            <a:pPr marL="342900" indent="-342900" defTabSz="914400">
              <a:buFontTx/>
              <a:buAutoNum type="arabicPeriod"/>
            </a:pPr>
            <a:r>
              <a:rPr lang="fr-FR" sz="2400" dirty="0">
                <a:solidFill>
                  <a:srgbClr val="595959"/>
                </a:solidFill>
                <a:latin typeface="Calibri"/>
              </a:rPr>
              <a:t>Annonce claire du type et de la forme de l’évaluation</a:t>
            </a:r>
          </a:p>
          <a:p>
            <a:pPr marL="342900" indent="-342900" defTabSz="914400">
              <a:buFontTx/>
              <a:buAutoNum type="arabicPeriod"/>
            </a:pPr>
            <a:endParaRPr lang="fr-FR" sz="2400" dirty="0">
              <a:solidFill>
                <a:srgbClr val="595959"/>
              </a:solidFill>
              <a:latin typeface="Calibri"/>
            </a:endParaRPr>
          </a:p>
          <a:p>
            <a:pPr marL="342900" indent="-342900" defTabSz="914400">
              <a:buFontTx/>
              <a:buAutoNum type="arabicPeriod"/>
            </a:pPr>
            <a:r>
              <a:rPr lang="fr-FR" sz="2400" dirty="0">
                <a:solidFill>
                  <a:srgbClr val="595959"/>
                </a:solidFill>
                <a:latin typeface="Calibri"/>
              </a:rPr>
              <a:t>Respect d’un temps minimum de révision</a:t>
            </a:r>
          </a:p>
          <a:p>
            <a:pPr marL="342900" indent="-342900" defTabSz="914400">
              <a:buFontTx/>
              <a:buAutoNum type="arabicPeriod"/>
            </a:pPr>
            <a:endParaRPr lang="fr-FR" sz="2400" dirty="0">
              <a:solidFill>
                <a:srgbClr val="595959"/>
              </a:solidFill>
              <a:latin typeface="Calibri"/>
            </a:endParaRPr>
          </a:p>
          <a:p>
            <a:pPr marL="342900" indent="-342900" defTabSz="914400">
              <a:buFontTx/>
              <a:buAutoNum type="arabicPeriod"/>
            </a:pPr>
            <a:r>
              <a:rPr lang="fr-FR" sz="2400" dirty="0">
                <a:solidFill>
                  <a:srgbClr val="595959"/>
                </a:solidFill>
                <a:latin typeface="Calibri"/>
              </a:rPr>
              <a:t>Mise en place d’un temps de révision en classe précédent l’évaluation</a:t>
            </a:r>
          </a:p>
          <a:p>
            <a:pPr marL="342900" indent="-342900" defTabSz="914400">
              <a:buFontTx/>
              <a:buAutoNum type="arabicPeriod"/>
            </a:pPr>
            <a:endParaRPr lang="fr-FR" sz="2400" dirty="0">
              <a:solidFill>
                <a:srgbClr val="595959"/>
              </a:solidFill>
              <a:latin typeface="Calibri"/>
            </a:endParaRPr>
          </a:p>
          <a:p>
            <a:pPr marL="342900" indent="-342900" defTabSz="914400">
              <a:buFontTx/>
              <a:buAutoNum type="arabicPeriod"/>
            </a:pPr>
            <a:r>
              <a:rPr lang="fr-FR" sz="2400" dirty="0">
                <a:solidFill>
                  <a:srgbClr val="595959"/>
                </a:solidFill>
                <a:latin typeface="Calibri"/>
              </a:rPr>
              <a:t>Emploi de consignes claires, brèves, sans ambiguïtés</a:t>
            </a:r>
          </a:p>
          <a:p>
            <a:pPr marL="342900" indent="-342900" defTabSz="914400">
              <a:buFontTx/>
              <a:buAutoNum type="arabicPeriod"/>
            </a:pPr>
            <a:endParaRPr lang="fr-FR" sz="2400" dirty="0">
              <a:solidFill>
                <a:srgbClr val="595959"/>
              </a:solidFill>
              <a:latin typeface="Calibri"/>
            </a:endParaRPr>
          </a:p>
          <a:p>
            <a:pPr marL="342900" indent="-342900" defTabSz="914400">
              <a:buFontTx/>
              <a:buAutoNum type="arabicPeriod"/>
            </a:pPr>
            <a:r>
              <a:rPr lang="fr-FR" sz="2400" dirty="0">
                <a:solidFill>
                  <a:srgbClr val="595959"/>
                </a:solidFill>
                <a:latin typeface="Calibri"/>
              </a:rPr>
              <a:t>Etc…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3000" y="158377"/>
            <a:ext cx="6858000" cy="1143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tudiant.fr/static/uploads/mediatheque/EDU_EDU/9/0/31090-bulletin-3e-s-580x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4709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9582" y="5352979"/>
            <a:ext cx="8580112" cy="9144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3600" b="1" dirty="0" smtClean="0">
                <a:latin typeface="Century Gothic" panose="020B0502020202020204" pitchFamily="34" charset="0"/>
              </a:rPr>
              <a:t>La rédaction des appréciations</a:t>
            </a:r>
            <a:endParaRPr lang="fr-FR" sz="3600" b="1" i="0" spc="-50" baseline="0" dirty="0"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94568" y="2318190"/>
            <a:ext cx="638512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Appréciations scolaires et synthèses »					</a:t>
            </a:r>
            <a:r>
              <a:rPr lang="fr-F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contenu ?</a:t>
            </a:r>
          </a:p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Quelle cohérence ?</a:t>
            </a:r>
          </a:p>
          <a:p>
            <a:r>
              <a:rPr lang="fr-F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Quel champ lexical ?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>
            <a:off x="1363532" y="1136092"/>
            <a:ext cx="1554480" cy="32442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21103313">
            <a:off x="675507" y="2329377"/>
            <a:ext cx="4195059" cy="2554545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 intention </a:t>
            </a:r>
          </a:p>
          <a:p>
            <a:pPr algn="ctr"/>
            <a:r>
              <a:rPr lang="fr-FR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un  exercice </a:t>
            </a:r>
          </a:p>
          <a:p>
            <a:pPr algn="ctr"/>
            <a:r>
              <a:rPr lang="fr-FR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difficile </a:t>
            </a:r>
            <a:r>
              <a:rPr lang="fr-FR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</a:t>
            </a:r>
            <a:r>
              <a:rPr lang="fr-FR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maîtriser</a:t>
            </a:r>
            <a:endParaRPr lang="fr-FR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1404" y="273533"/>
            <a:ext cx="57473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REDIGER</a:t>
            </a:r>
          </a:p>
          <a:p>
            <a:pPr algn="ctr"/>
            <a:r>
              <a:rPr lang="fr-FR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</a:t>
            </a:r>
            <a:r>
              <a:rPr lang="fr-FR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 APPRECIATIONS</a:t>
            </a:r>
            <a:endParaRPr lang="fr-F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Résultat de recherche d'images pour &quot;appréciation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01" y="895032"/>
            <a:ext cx="3372436" cy="41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56516"/>
            <a:ext cx="91440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FranklinGothic-Condensed"/>
              </a:rPr>
              <a:t>     « Nous </a:t>
            </a:r>
            <a:r>
              <a:rPr lang="fr-FR" dirty="0">
                <a:solidFill>
                  <a:schemeClr val="tx2"/>
                </a:solidFill>
                <a:latin typeface="FranklinGothic-Condensed"/>
              </a:rPr>
              <a:t>engageons les conseils d'école et les conseils de classe à toujours </a:t>
            </a:r>
            <a:r>
              <a:rPr lang="fr-FR" dirty="0" smtClean="0">
                <a:solidFill>
                  <a:schemeClr val="tx2"/>
                </a:solidFill>
                <a:latin typeface="FranklinGothic-Condensed"/>
              </a:rPr>
              <a:t>dégager dans </a:t>
            </a:r>
            <a:r>
              <a:rPr lang="fr-FR" dirty="0">
                <a:solidFill>
                  <a:schemeClr val="tx2"/>
                </a:solidFill>
                <a:latin typeface="FranklinGothic-Condensed"/>
              </a:rPr>
              <a:t>leurs appréciations </a:t>
            </a:r>
            <a:endParaRPr lang="fr-FR" dirty="0" smtClean="0">
              <a:solidFill>
                <a:schemeClr val="tx2"/>
              </a:solidFill>
              <a:latin typeface="FranklinGothic-Condensed"/>
            </a:endParaRPr>
          </a:p>
          <a:p>
            <a:r>
              <a:rPr lang="fr-FR" dirty="0">
                <a:solidFill>
                  <a:schemeClr val="tx2"/>
                </a:solidFill>
                <a:latin typeface="FranklinGothic-Condensed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FranklinGothic-Condensed"/>
              </a:rPr>
              <a:t>       des </a:t>
            </a:r>
            <a:r>
              <a:rPr lang="fr-FR" dirty="0">
                <a:solidFill>
                  <a:schemeClr val="tx2"/>
                </a:solidFill>
                <a:latin typeface="FranklinGothic-Condensed"/>
              </a:rPr>
              <a:t>éléments positifs et à repenser l’évaluation</a:t>
            </a:r>
            <a:r>
              <a:rPr lang="fr-FR" dirty="0" smtClean="0">
                <a:solidFill>
                  <a:schemeClr val="tx2"/>
                </a:solidFill>
                <a:latin typeface="FranklinGothic-Condensed"/>
              </a:rPr>
              <a:t>. »  </a:t>
            </a:r>
          </a:p>
          <a:p>
            <a:r>
              <a:rPr lang="fr-FR" dirty="0">
                <a:solidFill>
                  <a:schemeClr val="tx2"/>
                </a:solidFill>
                <a:latin typeface="FranklinGothic-Condensed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FranklinGothic-Condensed"/>
              </a:rPr>
              <a:t>                                                                                                                      </a:t>
            </a:r>
            <a:r>
              <a:rPr lang="fr-FR" sz="1200" dirty="0" smtClean="0">
                <a:solidFill>
                  <a:schemeClr val="tx2"/>
                </a:solidFill>
                <a:latin typeface="FranklinGothic-Condensed"/>
              </a:rPr>
              <a:t>ASSISES ENSEIGNEMENT CATHOLIQUE 2004</a:t>
            </a:r>
          </a:p>
          <a:p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3153966" y="3153967"/>
            <a:ext cx="6858002" cy="55006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> CONTENU</a:t>
            </a:r>
            <a:endParaRPr lang="fr-FR" sz="40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688108" y="291032"/>
            <a:ext cx="6291586" cy="816134"/>
          </a:xfrm>
          <a:prstGeom prst="rect">
            <a:avLst/>
          </a:prstGeom>
          <a:solidFill>
            <a:srgbClr val="A2C816"/>
          </a:solidFill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smtClean="0">
                <a:solidFill>
                  <a:schemeClr val="bg1"/>
                </a:solidFill>
                <a:latin typeface="Arial"/>
              </a:rPr>
              <a:t>Question centrale</a:t>
            </a:r>
            <a:endParaRPr lang="fr-FR" sz="3600" i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125861" y="1925942"/>
            <a:ext cx="2464547" cy="553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b="1" dirty="0" smtClean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308547" y="1925942"/>
            <a:ext cx="6773135" cy="553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/>
              <a:t>C</a:t>
            </a:r>
            <a:r>
              <a:rPr lang="fr-FR" sz="2800" b="1" i="1" dirty="0" smtClean="0"/>
              <a:t>omment </a:t>
            </a:r>
            <a:r>
              <a:rPr lang="fr-FR" sz="2800" b="1" i="1" dirty="0"/>
              <a:t>concevoir les </a:t>
            </a:r>
            <a:r>
              <a:rPr lang="fr-FR" sz="2800" b="1" i="1" dirty="0" smtClean="0"/>
              <a:t>bulletins </a:t>
            </a:r>
            <a:r>
              <a:rPr lang="fr-FR" sz="2800" b="1" i="1" dirty="0"/>
              <a:t>scolaires dans un établissement qui prône le partenariat avec les parents et une évaluation positive des élèves ? </a:t>
            </a:r>
            <a:endParaRPr lang="fr-FR" sz="2800" b="1" dirty="0" smtClean="0">
              <a:solidFill>
                <a:sysClr val="windowText" lastClr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9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3153966" y="3153967"/>
            <a:ext cx="6858002" cy="55006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> CONTENU</a:t>
            </a:r>
            <a:endParaRPr lang="fr-FR" sz="40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688108" y="291032"/>
            <a:ext cx="6291586" cy="816134"/>
          </a:xfrm>
          <a:prstGeom prst="rect">
            <a:avLst/>
          </a:prstGeom>
          <a:solidFill>
            <a:srgbClr val="A2C816"/>
          </a:solidFill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smtClean="0">
                <a:solidFill>
                  <a:schemeClr val="bg1"/>
                </a:solidFill>
                <a:latin typeface="Arial"/>
              </a:rPr>
              <a:t>Enjeux</a:t>
            </a:r>
            <a:endParaRPr lang="fr-FR" sz="3600" i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029426" y="1650205"/>
            <a:ext cx="6773135" cy="550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chemeClr val="tx2"/>
                </a:solidFill>
              </a:rPr>
              <a:t>Outil de synthèse</a:t>
            </a:r>
          </a:p>
        </p:txBody>
      </p:sp>
      <p:pic>
        <p:nvPicPr>
          <p:cNvPr id="9" name="Picture 2" descr="Résultat de recherche d'images pour &quot;enfant debout noir et blanc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48" y="1539335"/>
            <a:ext cx="2021582" cy="27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013353" y="2472345"/>
            <a:ext cx="6773135" cy="572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ysClr val="windowText" lastClr="000000"/>
                </a:solidFill>
              </a:rPr>
              <a:t>Simple – lisible par les familles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013353" y="3183087"/>
            <a:ext cx="6773135" cy="625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ysClr val="windowText" lastClr="000000"/>
                </a:solidFill>
              </a:rPr>
              <a:t>Respectueux des rôles de chacun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029426" y="3925971"/>
            <a:ext cx="6773135" cy="529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ysClr val="windowText" lastClr="000000"/>
                </a:solidFill>
              </a:rPr>
              <a:t>Qui serve à faire progresser l’élève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029426" y="4675160"/>
            <a:ext cx="6773135" cy="148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40" indent="-205740" algn="l" defTabSz="685800" rtl="0" eaLnBrk="1" latinLnBrk="0" hangingPunct="1">
              <a:spcBef>
                <a:spcPts val="16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205740" algn="l" defTabSz="6858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510" indent="-171450" algn="l" defTabSz="685800" rtl="0" eaLnBrk="1" latinLnBrk="0" hangingPunct="1">
              <a:spcBef>
                <a:spcPts val="9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40" indent="-171450" algn="l" defTabSz="685800" rtl="0" eaLnBrk="1" latinLnBrk="0" hangingPunct="1">
              <a:spcBef>
                <a:spcPts val="7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990" indent="-171450" algn="l" defTabSz="6858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58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734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71450" algn="l" defTabSz="685800" rtl="0" eaLnBrk="1" latinLnBrk="0" hangingPunct="1">
              <a:spcBef>
                <a:spcPts val="45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 smtClean="0">
                <a:solidFill>
                  <a:sysClr val="windowText" lastClr="000000"/>
                </a:solidFill>
              </a:rPr>
              <a:t>= reflète l’image de l’école et de l’enseignant</a:t>
            </a:r>
          </a:p>
          <a:p>
            <a:r>
              <a:rPr lang="fr-FR" sz="2400" b="1" dirty="0" smtClean="0">
                <a:solidFill>
                  <a:sysClr val="windowText" lastClr="000000"/>
                </a:solidFill>
              </a:rPr>
              <a:t>Cohérent avec nos projets éducatifs</a:t>
            </a:r>
          </a:p>
        </p:txBody>
      </p:sp>
    </p:spTree>
    <p:extLst>
      <p:ext uri="{BB962C8B-B14F-4D97-AF65-F5344CB8AC3E}">
        <p14:creationId xmlns:p14="http://schemas.microsoft.com/office/powerpoint/2010/main" val="1689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781" y="1954306"/>
            <a:ext cx="7886700" cy="1546412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rédaction des bulletins quelques questions préalables à se poser …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805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316808"/>
            <a:ext cx="6858000" cy="685800"/>
          </a:xfrm>
          <a:solidFill>
            <a:schemeClr val="accent1"/>
          </a:solidFill>
        </p:spPr>
        <p:txBody>
          <a:bodyPr/>
          <a:lstStyle/>
          <a:p>
            <a:r>
              <a:rPr lang="fr-FR" b="1" dirty="0" smtClean="0"/>
              <a:t>1) A qui s’adresse-t-on ?</a:t>
            </a:r>
            <a:endParaRPr lang="fr-FR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43000" y="1756389"/>
            <a:ext cx="4522204" cy="57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fr-FR" sz="2800" dirty="0" smtClean="0"/>
              <a:t>Parents / Elève / institution ?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3383261"/>
            <a:ext cx="6858000" cy="670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fr-FR" b="1" dirty="0" smtClean="0"/>
              <a:t>Outil de liaison entre les enseignants et les familles </a:t>
            </a:r>
            <a:r>
              <a:rPr lang="fr-FR" dirty="0" smtClean="0"/>
              <a:t>(ou responsables légaux des enfants). Consultable par l’élève et l équipe pédagogique.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86950" y="4364412"/>
            <a:ext cx="6858000" cy="1871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Parents et élèves sont informés des objectifs, modalités et résultats de cette évaluation </a:t>
            </a:r>
            <a:r>
              <a:rPr lang="fr-FR" dirty="0" smtClean="0"/>
              <a:t>L’établissement </a:t>
            </a:r>
            <a:r>
              <a:rPr lang="fr-FR" dirty="0"/>
              <a:t>doit s’assurer que tous les responsables légaux ont accès à l’information. </a:t>
            </a:r>
          </a:p>
          <a:p>
            <a:pPr lvl="1"/>
            <a:r>
              <a:rPr lang="fr-FR" dirty="0" smtClean="0"/>
              <a:t>A </a:t>
            </a:r>
            <a:r>
              <a:rPr lang="fr-FR" dirty="0"/>
              <a:t>la fin </a:t>
            </a:r>
            <a:r>
              <a:rPr lang="fr-FR" dirty="0" smtClean="0"/>
              <a:t>des </a:t>
            </a:r>
            <a:r>
              <a:rPr lang="fr-FR" dirty="0"/>
              <a:t>C3 C4, l’évaluation du S4C est remis aux familles </a:t>
            </a:r>
          </a:p>
        </p:txBody>
      </p:sp>
      <p:pic>
        <p:nvPicPr>
          <p:cNvPr id="3074" name="Picture 2" descr="http://clement-janequin.anjou.e-lyco.fr/lectureFichiergw.do?ID_FICHIER=14137146738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62" y="1071157"/>
            <a:ext cx="2230048" cy="223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760" y="342900"/>
            <a:ext cx="7450931" cy="6858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fr-FR" sz="2400" b="1" dirty="0" smtClean="0"/>
              <a:t>2) Qu’est ce qu’on vise à travers l’écrit ?  </a:t>
            </a:r>
            <a:endParaRPr lang="fr-FR" sz="24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57027" y="1369495"/>
            <a:ext cx="7526152" cy="3159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fr-FR" dirty="0"/>
              <a:t>R</a:t>
            </a:r>
            <a:r>
              <a:rPr lang="fr-FR" dirty="0" smtClean="0"/>
              <a:t>endre </a:t>
            </a:r>
            <a:r>
              <a:rPr lang="fr-FR" dirty="0"/>
              <a:t>compte de la situation présente de l’élève </a:t>
            </a:r>
            <a:r>
              <a:rPr lang="fr-FR" dirty="0" smtClean="0"/>
              <a:t>à un instant T ?</a:t>
            </a:r>
            <a:endParaRPr lang="fr-FR" dirty="0"/>
          </a:p>
          <a:p>
            <a:pPr lvl="0" fontAlgn="base"/>
            <a:r>
              <a:rPr lang="fr-FR" dirty="0" smtClean="0"/>
              <a:t>Faire le constat de la </a:t>
            </a:r>
            <a:r>
              <a:rPr lang="fr-FR" dirty="0"/>
              <a:t>trajectoire de l’élève (progression, stagnation ou régression dans les apprentissages) ?</a:t>
            </a:r>
          </a:p>
          <a:p>
            <a:pPr lvl="0" fontAlgn="base"/>
            <a:r>
              <a:rPr lang="fr-FR" dirty="0"/>
              <a:t>N</a:t>
            </a:r>
            <a:r>
              <a:rPr lang="fr-FR" dirty="0" smtClean="0"/>
              <a:t>ommer </a:t>
            </a:r>
            <a:r>
              <a:rPr lang="fr-FR" dirty="0"/>
              <a:t>un problème et donner </a:t>
            </a:r>
            <a:r>
              <a:rPr lang="fr-FR" dirty="0" smtClean="0"/>
              <a:t>La </a:t>
            </a:r>
            <a:r>
              <a:rPr lang="fr-FR" dirty="0"/>
              <a:t>solution ?</a:t>
            </a:r>
          </a:p>
          <a:p>
            <a:pPr lvl="0" fontAlgn="base"/>
            <a:r>
              <a:rPr lang="fr-FR" dirty="0" smtClean="0"/>
              <a:t>Proposer des objectifs personnalisés et des pistes possibles pour faire progresser l’élève ? </a:t>
            </a:r>
          </a:p>
          <a:p>
            <a:pPr lvl="0" fontAlgn="base"/>
            <a:r>
              <a:rPr lang="fr-FR" dirty="0" smtClean="0"/>
              <a:t>Etc</a:t>
            </a:r>
            <a:r>
              <a:rPr lang="fr-FR" sz="2400" dirty="0" smtClean="0"/>
              <a:t>…</a:t>
            </a:r>
            <a:endParaRPr lang="fr-FR" sz="24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5179" y="4785899"/>
            <a:ext cx="6858000" cy="12769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b="1" dirty="0"/>
              <a:t>Le LSU sert au suivi des acquis scolaires. Il </a:t>
            </a:r>
            <a:r>
              <a:rPr lang="fr-FR" u="sng" dirty="0"/>
              <a:t>aide l’élève à progresser</a:t>
            </a:r>
            <a:r>
              <a:rPr lang="fr-FR" dirty="0"/>
              <a:t> et rend compte des acquis. Des modalités d’accompagnement sont proposées afin de permettre à l’élève d’atteindre les objectifs du cycle.</a:t>
            </a:r>
          </a:p>
        </p:txBody>
      </p:sp>
    </p:spTree>
    <p:extLst>
      <p:ext uri="{BB962C8B-B14F-4D97-AF65-F5344CB8AC3E}">
        <p14:creationId xmlns:p14="http://schemas.microsoft.com/office/powerpoint/2010/main" val="22087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29" y="328613"/>
            <a:ext cx="7366890" cy="67151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fr-FR" sz="2400" b="1" dirty="0" smtClean="0"/>
              <a:t>Sur quoi centre-t-on les appréciations ?</a:t>
            </a:r>
            <a:endParaRPr lang="fr-FR" sz="24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57078" y="1480295"/>
            <a:ext cx="6858000" cy="57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Les résultats de l’élève ? La trajectoire ?</a:t>
            </a:r>
          </a:p>
          <a:p>
            <a:r>
              <a:rPr lang="fr-FR" dirty="0" smtClean="0"/>
              <a:t>Son rapport aux apprentissages ? </a:t>
            </a:r>
          </a:p>
          <a:p>
            <a:r>
              <a:rPr lang="fr-FR" dirty="0" smtClean="0"/>
              <a:t>Son rapport aux autres ? (dans et hors de la classe)</a:t>
            </a:r>
          </a:p>
          <a:p>
            <a:r>
              <a:rPr lang="fr-FR" dirty="0" smtClean="0"/>
              <a:t>Son comportement (vie scolaire)</a:t>
            </a:r>
          </a:p>
          <a:p>
            <a:r>
              <a:rPr lang="fr-FR" dirty="0" smtClean="0"/>
              <a:t>Les conseils pour progresser</a:t>
            </a:r>
          </a:p>
          <a:p>
            <a:r>
              <a:rPr lang="fr-FR" dirty="0" smtClean="0"/>
              <a:t>Ce qui est attendu des différents partenaires (parents, élèves, enseignants)</a:t>
            </a:r>
          </a:p>
          <a:p>
            <a:r>
              <a:rPr lang="fr-FR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74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896" y="314325"/>
            <a:ext cx="8144673" cy="7429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L’identification des progrès</a:t>
            </a:r>
            <a:endParaRPr lang="fr-FR" sz="24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89224" y="1780332"/>
            <a:ext cx="6858000" cy="57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fr-FR" sz="3600" dirty="0" smtClean="0"/>
              <a:t>Degrés d’acquisition oui mais jusqu’où ?</a:t>
            </a:r>
            <a:endParaRPr lang="fr-FR" sz="3600" dirty="0"/>
          </a:p>
        </p:txBody>
      </p:sp>
      <p:sp>
        <p:nvSpPr>
          <p:cNvPr id="4" name="Flèche droite 3"/>
          <p:cNvSpPr/>
          <p:nvPr/>
        </p:nvSpPr>
        <p:spPr>
          <a:xfrm>
            <a:off x="534353" y="4109810"/>
            <a:ext cx="6309360" cy="1158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Compétence en construction</a:t>
            </a:r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357313" y="3073490"/>
            <a:ext cx="1268730" cy="655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Progrès 1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934653" y="3073490"/>
            <a:ext cx="1268730" cy="655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Progrès 2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511993" y="3073490"/>
            <a:ext cx="1268730" cy="655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Progrès 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43713" y="4353650"/>
            <a:ext cx="201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REUSSITE</a:t>
            </a:r>
            <a:endParaRPr lang="fr-FR" sz="3600" b="1" dirty="0"/>
          </a:p>
        </p:txBody>
      </p:sp>
      <p:cxnSp>
        <p:nvCxnSpPr>
          <p:cNvPr id="10" name="Connecteur droit avec flèche 9"/>
          <p:cNvCxnSpPr>
            <a:stCxn id="5" idx="2"/>
          </p:cNvCxnSpPr>
          <p:nvPr/>
        </p:nvCxnSpPr>
        <p:spPr>
          <a:xfrm flipH="1">
            <a:off x="1985963" y="3728810"/>
            <a:ext cx="5715" cy="624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5112068" y="3728810"/>
            <a:ext cx="5715" cy="624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3551873" y="3728810"/>
            <a:ext cx="5715" cy="624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8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965776"/>
            <a:ext cx="7886700" cy="14420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aujourd’hui ???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68331" y="2526893"/>
            <a:ext cx="607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L’ </a:t>
            </a:r>
            <a:r>
              <a:rPr lang="fr-FR" sz="3600" dirty="0"/>
              <a:t>é</a:t>
            </a:r>
            <a:r>
              <a:rPr lang="fr-FR" sz="3600" dirty="0" smtClean="0"/>
              <a:t>valuation positive c’est une </a:t>
            </a:r>
            <a:r>
              <a:rPr lang="fr-FR" sz="3600" dirty="0" err="1" smtClean="0"/>
              <a:t>evaluation</a:t>
            </a:r>
            <a:r>
              <a:rPr lang="fr-FR" sz="36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511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760" y="414338"/>
            <a:ext cx="7902020" cy="571500"/>
          </a:xfrm>
          <a:solidFill>
            <a:srgbClr val="A2C816"/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5) La place des différents acteurs</a:t>
            </a:r>
            <a:endParaRPr lang="fr-FR" sz="24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32688" y="3105005"/>
            <a:ext cx="2818420" cy="57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fr-FR" sz="3600" dirty="0" smtClean="0"/>
              <a:t>Elèves / parents  </a:t>
            </a:r>
            <a:r>
              <a:rPr lang="fr-FR" sz="3600" dirty="0"/>
              <a:t>E</a:t>
            </a:r>
            <a:r>
              <a:rPr lang="fr-FR" sz="3600" dirty="0" smtClean="0"/>
              <a:t>nseignant</a:t>
            </a:r>
            <a:endParaRPr lang="fr-FR" sz="3600" dirty="0"/>
          </a:p>
        </p:txBody>
      </p:sp>
      <p:pic>
        <p:nvPicPr>
          <p:cNvPr id="4098" name="Picture 2" descr="http://steli-nay.org/wp-content/uploads/2012/09/reunion-instit-02-6b7d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7" y="1408856"/>
            <a:ext cx="5372100" cy="50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62204" y="141472"/>
            <a:ext cx="3262781" cy="570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fr-FR" sz="2800" dirty="0" smtClean="0"/>
              <a:t>Parents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92906" y="952500"/>
            <a:ext cx="5457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Aider à la lisibilité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Montrer ce qui est important et ce qui l’est moins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Reformuler les éléments de programme et compétences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2906" y="2770766"/>
            <a:ext cx="54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Alerter sans inquiéter inutilement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2204" y="3593921"/>
            <a:ext cx="79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Miser sur le partenariat avec les familles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Échanger, partager, communiquer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8740" y="4908809"/>
            <a:ext cx="79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Ouvrir au dialogue</a:t>
            </a:r>
          </a:p>
        </p:txBody>
      </p:sp>
      <p:pic>
        <p:nvPicPr>
          <p:cNvPr id="6146" name="Picture 2" descr="http://www.vousnousils.fr/wp-content/themes/sharp/timthumb.php?src=http%3A%2F%2Fwww.vousnousils.fr%2Fwp-content%2Fuploads%2F2014%2F09%2Fdessin-Jack-Koch-relations-parents-enseignants.jpg&amp;q=90&amp;w=75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95" y="952500"/>
            <a:ext cx="3023867" cy="32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301508" y="256470"/>
            <a:ext cx="3622955" cy="570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fr-FR" sz="2800" dirty="0" smtClean="0"/>
              <a:t>Elève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85787" y="1304778"/>
            <a:ext cx="551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Inciter au dialogue</a:t>
            </a:r>
          </a:p>
          <a:p>
            <a:r>
              <a:rPr lang="fr-FR" dirty="0" smtClean="0"/>
              <a:t>Entre l’élève et ses parents ?</a:t>
            </a:r>
          </a:p>
          <a:p>
            <a:r>
              <a:rPr lang="fr-FR" dirty="0" smtClean="0"/>
              <a:t>Entre l’élève et l’enseignant ? (dialogue pédagogique)</a:t>
            </a:r>
          </a:p>
        </p:txBody>
      </p:sp>
      <p:pic>
        <p:nvPicPr>
          <p:cNvPr id="5122" name="Picture 2" descr="https://bhi61nm2cr3mkdgk1dtaov18-wpengine.netdna-ssl.com/wp-content/uploads/2015/09/parent-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7"/>
          <a:stretch/>
        </p:blipFill>
        <p:spPr bwMode="auto">
          <a:xfrm>
            <a:off x="6097192" y="541521"/>
            <a:ext cx="2678906" cy="306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6505" y="2897623"/>
            <a:ext cx="569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Place de l’élève dans sa propre évaluation</a:t>
            </a:r>
          </a:p>
          <a:p>
            <a:r>
              <a:rPr lang="fr-FR" dirty="0" smtClean="0"/>
              <a:t>Elève acteur en amont ?</a:t>
            </a:r>
          </a:p>
          <a:p>
            <a:r>
              <a:rPr lang="fr-FR" dirty="0" smtClean="0"/>
              <a:t>L’élève invité à se projeter, à s’engager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5787" y="4490469"/>
            <a:ext cx="570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Mesurer l’impact de l’écrit sur l’image que l’élève se fait de lui-même</a:t>
            </a:r>
          </a:p>
          <a:p>
            <a:r>
              <a:rPr lang="fr-FR" dirty="0" smtClean="0"/>
              <a:t>Bienveillance … mais exigence … et vérité</a:t>
            </a:r>
          </a:p>
        </p:txBody>
      </p:sp>
    </p:spTree>
    <p:extLst>
      <p:ext uri="{BB962C8B-B14F-4D97-AF65-F5344CB8AC3E}">
        <p14:creationId xmlns:p14="http://schemas.microsoft.com/office/powerpoint/2010/main" val="25613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376518" y="541522"/>
            <a:ext cx="3348155" cy="570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fr-FR" sz="2800" dirty="0" smtClean="0"/>
              <a:t>Enseignant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76518" y="1804240"/>
            <a:ext cx="479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quoi l’enseignant s’engage t-il aussi dans l’accompagnement ?</a:t>
            </a:r>
            <a:endParaRPr lang="fr-FR" dirty="0"/>
          </a:p>
        </p:txBody>
      </p:sp>
      <p:pic>
        <p:nvPicPr>
          <p:cNvPr id="7170" name="Picture 2" descr="http://drolesdemums.com/wp-content/uploads/2013/10/cadeau-mait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4"/>
          <a:stretch/>
        </p:blipFill>
        <p:spPr bwMode="auto">
          <a:xfrm>
            <a:off x="5091624" y="826573"/>
            <a:ext cx="3686853" cy="47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43082" y="2260705"/>
            <a:ext cx="3512820" cy="1879600"/>
          </a:xfrm>
          <a:prstGeom prst="ellips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346712" y="316004"/>
            <a:ext cx="6159716" cy="684899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+mn-lt"/>
              </a:rPr>
              <a:t>Définir  les  appréciations</a:t>
            </a:r>
            <a:endParaRPr lang="fr-FR" sz="2800" b="1" dirty="0">
              <a:latin typeface="+mn-lt"/>
            </a:endParaRPr>
          </a:p>
        </p:txBody>
      </p:sp>
      <p:pic>
        <p:nvPicPr>
          <p:cNvPr id="6" name="Picture 2" descr="Résultat de recherche d'images pour &quot;bulletin scolaire dess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32" y="2160138"/>
            <a:ext cx="1994132" cy="25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46712" y="2692009"/>
            <a:ext cx="4505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Quel lexique ?</a:t>
            </a:r>
            <a:endParaRPr lang="fr-FR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32456"/>
            <a:ext cx="9144000" cy="126188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FranklinGothic-Condensed"/>
              </a:rPr>
              <a:t>     « Des </a:t>
            </a:r>
            <a:r>
              <a:rPr lang="fr-FR" dirty="0">
                <a:solidFill>
                  <a:schemeClr val="tx2"/>
                </a:solidFill>
                <a:latin typeface="FranklinGothic-Condensed"/>
              </a:rPr>
              <a:t>appréciations, des bulletins scolaires, des livrets de compétences qui </a:t>
            </a:r>
            <a:r>
              <a:rPr lang="fr-FR" dirty="0" smtClean="0">
                <a:solidFill>
                  <a:schemeClr val="tx2"/>
                </a:solidFill>
                <a:latin typeface="FranklinGothic-Condensed"/>
              </a:rPr>
              <a:t>partent de </a:t>
            </a:r>
            <a:r>
              <a:rPr lang="fr-FR" dirty="0">
                <a:solidFill>
                  <a:schemeClr val="tx2"/>
                </a:solidFill>
                <a:latin typeface="FranklinGothic-Condensed"/>
              </a:rPr>
              <a:t>ce qui est déjà </a:t>
            </a:r>
            <a:r>
              <a:rPr lang="fr-FR" dirty="0" smtClean="0">
                <a:solidFill>
                  <a:schemeClr val="tx2"/>
                </a:solidFill>
                <a:latin typeface="FranklinGothic-Condensed"/>
              </a:rPr>
              <a:t>réussi. »</a:t>
            </a:r>
          </a:p>
          <a:p>
            <a:endParaRPr lang="fr-FR" sz="1200" dirty="0">
              <a:solidFill>
                <a:schemeClr val="tx2"/>
              </a:solidFill>
              <a:latin typeface="FranklinGothic-Condensed"/>
            </a:endParaRPr>
          </a:p>
          <a:p>
            <a:r>
              <a:rPr lang="fr-FR" sz="1400" dirty="0" smtClean="0">
                <a:solidFill>
                  <a:schemeClr val="tx2"/>
                </a:solidFill>
                <a:latin typeface="FranklinGothic-Condensed"/>
              </a:rPr>
              <a:t>                                                                                                                                                 ASSISES - EVALUATION ET REUSSITE -  2006</a:t>
            </a:r>
            <a:endParaRPr lang="fr-F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8641" y="279806"/>
            <a:ext cx="6931633" cy="72341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Une affaire  de  MOTS </a:t>
            </a:r>
            <a:endParaRPr lang="fr-FR" sz="28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47844" y="1625215"/>
            <a:ext cx="2607776" cy="1608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Des registres de mots </a:t>
            </a:r>
            <a:r>
              <a:rPr lang="fr-FR" sz="2400" b="1" dirty="0" smtClean="0">
                <a:solidFill>
                  <a:srgbClr val="FF0000"/>
                </a:solidFill>
              </a:rPr>
              <a:t>INDÉSIRABLES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24203" y="1357969"/>
            <a:ext cx="1741218" cy="20621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QUI BLESSENT</a:t>
            </a:r>
          </a:p>
          <a:p>
            <a:pPr algn="ctr"/>
            <a:endParaRPr lang="fr-FR" sz="1600" dirty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QUI SIGMATISENT</a:t>
            </a:r>
          </a:p>
          <a:p>
            <a:pPr algn="ctr"/>
            <a:endParaRPr lang="fr-FR" sz="1600" dirty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QUI ENFERMENT</a:t>
            </a:r>
          </a:p>
          <a:p>
            <a:pPr algn="ctr"/>
            <a:endParaRPr lang="fr-FR" sz="1600" dirty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QUI DILUENT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44468" y="4344880"/>
            <a:ext cx="2611152" cy="1608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Des registres de mots </a:t>
            </a:r>
            <a:r>
              <a:rPr lang="fr-FR" sz="3200" b="1" dirty="0" smtClean="0">
                <a:solidFill>
                  <a:srgbClr val="0070C0"/>
                </a:solidFill>
              </a:rPr>
              <a:t>SOUHAITÉS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44940" y="3933851"/>
            <a:ext cx="1735720" cy="20621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QUI VALORISENT</a:t>
            </a:r>
          </a:p>
          <a:p>
            <a:pPr algn="ctr"/>
            <a:endParaRPr lang="fr-FR" sz="16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QUI INDIQUENT</a:t>
            </a:r>
          </a:p>
          <a:p>
            <a:pPr algn="ctr"/>
            <a:endParaRPr lang="fr-FR" sz="16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QUI OUVRENT</a:t>
            </a:r>
          </a:p>
          <a:p>
            <a:pPr algn="ctr"/>
            <a:endParaRPr lang="fr-FR" sz="16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QUI PRÉCISENT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271260" y="1645921"/>
            <a:ext cx="1974255" cy="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965185" y="1311412"/>
            <a:ext cx="273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Ne connaît pas le travail 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26480" y="1981401"/>
            <a:ext cx="2169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Que fait-il là ?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26481" y="2557362"/>
            <a:ext cx="2499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Désespérément décevant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26481" y="3130695"/>
            <a:ext cx="24079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Globalement satisfaisant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339840" y="2297577"/>
            <a:ext cx="1616115" cy="8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16980" y="2865121"/>
            <a:ext cx="2065695" cy="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339840" y="3464561"/>
            <a:ext cx="2019975" cy="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715000" y="5496562"/>
            <a:ext cx="3200400" cy="10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180013" y="4268615"/>
            <a:ext cx="2248382" cy="11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256020" y="4888376"/>
            <a:ext cx="1974255" cy="18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730240" y="6177280"/>
            <a:ext cx="2834640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707380" y="5843415"/>
            <a:ext cx="299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Insister sur l’écriture des majuscules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26480" y="3943495"/>
            <a:ext cx="23393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70C0"/>
                </a:solidFill>
              </a:rPr>
              <a:t>Une attention plus soutenue</a:t>
            </a:r>
            <a:endParaRPr lang="fr-FR" sz="1600" i="1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225541" y="4563255"/>
            <a:ext cx="213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Prends le temps de relire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684520" y="5152535"/>
            <a:ext cx="345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Des efforts de mémorisation à poursuivre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3162300" y="2143760"/>
            <a:ext cx="243840" cy="772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>
            <a:off x="3177540" y="4714240"/>
            <a:ext cx="243840" cy="77216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Accolade ouvrante 34"/>
          <p:cNvSpPr/>
          <p:nvPr/>
        </p:nvSpPr>
        <p:spPr>
          <a:xfrm>
            <a:off x="5448300" y="1320800"/>
            <a:ext cx="236220" cy="23266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ccolade ouvrante 35"/>
          <p:cNvSpPr/>
          <p:nvPr/>
        </p:nvSpPr>
        <p:spPr>
          <a:xfrm>
            <a:off x="5410200" y="3860800"/>
            <a:ext cx="320040" cy="2326640"/>
          </a:xfrm>
          <a:prstGeom prst="leftBrac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1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1016-po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21" y="-394848"/>
            <a:ext cx="6172200" cy="43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50045" y="1406881"/>
            <a:ext cx="3179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INSUFFISANT</a:t>
            </a:r>
            <a:endParaRPr lang="fr-F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1426" y="788101"/>
            <a:ext cx="2656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SUFFISANT</a:t>
            </a:r>
            <a:endParaRPr lang="fr-F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8027" y="913427"/>
            <a:ext cx="12924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BON</a:t>
            </a:r>
            <a:endParaRPr lang="fr-F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1595" y="135758"/>
            <a:ext cx="6858000" cy="682906"/>
          </a:xfrm>
          <a:solidFill>
            <a:srgbClr val="A2C816"/>
          </a:solidFill>
        </p:spPr>
        <p:txBody>
          <a:bodyPr>
            <a:noAutofit/>
          </a:bodyPr>
          <a:lstStyle/>
          <a:p>
            <a:pPr algn="ctr"/>
            <a:r>
              <a:rPr lang="fr-FR" sz="2400" b="1" dirty="0" smtClean="0"/>
              <a:t>DEPASSER LES mots-tiroirs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 rot="19720983">
            <a:off x="5891627" y="2411225"/>
            <a:ext cx="208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PEU ECLAIRANT</a:t>
            </a:r>
          </a:p>
        </p:txBody>
      </p:sp>
      <p:sp>
        <p:nvSpPr>
          <p:cNvPr id="7" name="Rectangle 6"/>
          <p:cNvSpPr/>
          <p:nvPr/>
        </p:nvSpPr>
        <p:spPr>
          <a:xfrm rot="19360938">
            <a:off x="701301" y="2647010"/>
            <a:ext cx="2106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FREQUENTS</a:t>
            </a:r>
          </a:p>
        </p:txBody>
      </p:sp>
      <p:sp>
        <p:nvSpPr>
          <p:cNvPr id="8" name="Rectangle 7"/>
          <p:cNvSpPr/>
          <p:nvPr/>
        </p:nvSpPr>
        <p:spPr>
          <a:xfrm rot="19515649">
            <a:off x="2762609" y="2944549"/>
            <a:ext cx="214654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GLOBAUX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55209" y="4346946"/>
            <a:ext cx="8150773" cy="682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Pour signifier des choses précises et constructives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364301" y="5560474"/>
            <a:ext cx="453258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Sur quels registres apprécier ?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40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élève cartab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9" y="2173389"/>
            <a:ext cx="25717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15205" y="926513"/>
            <a:ext cx="2934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 smtClean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SAVOIR-ÊTRE</a:t>
            </a:r>
            <a:endParaRPr lang="fr-FR" sz="3600" b="0" cap="none" spc="0" dirty="0">
              <a:ln w="0"/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7396" y="2936277"/>
            <a:ext cx="18097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SAVOIR</a:t>
            </a:r>
            <a:endParaRPr lang="fr-F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1232" y="4974425"/>
            <a:ext cx="3132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SAVOIR-FAIRE</a:t>
            </a:r>
            <a:endParaRPr lang="fr-FR" sz="36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riangle rectangle 10"/>
          <p:cNvSpPr/>
          <p:nvPr/>
        </p:nvSpPr>
        <p:spPr>
          <a:xfrm rot="2579328">
            <a:off x="4732022" y="812798"/>
            <a:ext cx="609600" cy="87376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/>
          <p:cNvSpPr/>
          <p:nvPr/>
        </p:nvSpPr>
        <p:spPr>
          <a:xfrm rot="2579328">
            <a:off x="4754881" y="2956558"/>
            <a:ext cx="609600" cy="873760"/>
          </a:xfrm>
          <a:prstGeom prst="rt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/>
          <p:cNvSpPr/>
          <p:nvPr/>
        </p:nvSpPr>
        <p:spPr>
          <a:xfrm rot="2579328">
            <a:off x="4762500" y="4968239"/>
            <a:ext cx="609600" cy="873760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5774" y="112376"/>
            <a:ext cx="4750018" cy="584776"/>
          </a:xfrm>
          <a:prstGeom prst="rect">
            <a:avLst/>
          </a:prstGeom>
          <a:solidFill>
            <a:srgbClr val="A2C81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champs pour signifier </a:t>
            </a:r>
            <a:endParaRPr lang="fr-F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9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0448" y="4285591"/>
            <a:ext cx="15993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À SOI-MÊME</a:t>
            </a:r>
          </a:p>
          <a:p>
            <a:endParaRPr lang="fr-FR" b="1" dirty="0" smtClean="0">
              <a:solidFill>
                <a:schemeClr val="tx2"/>
              </a:solidFill>
            </a:endParaRP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Posture d’élève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Motivation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 smtClean="0">
                <a:solidFill>
                  <a:schemeClr val="tx2"/>
                </a:solidFill>
              </a:rPr>
              <a:t>isponibilité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93505" y="2330627"/>
            <a:ext cx="19100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AU TRAVAIL</a:t>
            </a: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Implication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Responsabilisation</a:t>
            </a:r>
          </a:p>
          <a:p>
            <a:pPr algn="ctr"/>
            <a:endParaRPr lang="fr-FR" sz="2400" dirty="0" smtClean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11215" y="4189264"/>
            <a:ext cx="2873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AUX AUTRES</a:t>
            </a:r>
          </a:p>
          <a:p>
            <a:pPr algn="ctr"/>
            <a:endParaRPr lang="fr-FR" sz="2000" b="1" dirty="0" smtClean="0">
              <a:solidFill>
                <a:schemeClr val="tx2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Positionnement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Modalités de communication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Risque</a:t>
            </a:r>
          </a:p>
        </p:txBody>
      </p:sp>
      <p:sp>
        <p:nvSpPr>
          <p:cNvPr id="9" name="Rectangle 8"/>
          <p:cNvSpPr/>
          <p:nvPr/>
        </p:nvSpPr>
        <p:spPr>
          <a:xfrm rot="20554972">
            <a:off x="59883" y="803284"/>
            <a:ext cx="2695970" cy="58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0"/>
                <a:solidFill>
                  <a:srgbClr val="00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SAVOIR-ÊTRE</a:t>
            </a:r>
            <a:endParaRPr lang="fr-FR" sz="3200" b="1" cap="none" spc="0" dirty="0">
              <a:ln w="0"/>
              <a:solidFill>
                <a:srgbClr val="00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9827" y="894695"/>
            <a:ext cx="3271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RELATION</a:t>
            </a:r>
            <a:endParaRPr lang="fr-FR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351020" y="1605281"/>
            <a:ext cx="5113" cy="684707"/>
          </a:xfrm>
          <a:prstGeom prst="straightConnector1">
            <a:avLst/>
          </a:prstGeom>
          <a:ln w="412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135880" y="1645920"/>
            <a:ext cx="1508760" cy="2540000"/>
          </a:xfrm>
          <a:prstGeom prst="straightConnector1">
            <a:avLst/>
          </a:prstGeom>
          <a:ln w="412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ésultat de recherche d'images pour &quot;coopérer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905024"/>
            <a:ext cx="2019300" cy="273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se poser des question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" y="2214881"/>
            <a:ext cx="2179645" cy="16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travail scolair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22" y="4721101"/>
            <a:ext cx="1544479" cy="1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1889760" y="1595120"/>
            <a:ext cx="1729740" cy="2600960"/>
          </a:xfrm>
          <a:prstGeom prst="straightConnector1">
            <a:avLst/>
          </a:prstGeom>
          <a:ln w="412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787874">
            <a:off x="641025" y="803035"/>
            <a:ext cx="2249659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SAVOIR</a:t>
            </a:r>
            <a:endParaRPr lang="fr-FR" sz="4400" b="1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3840" y="2419137"/>
            <a:ext cx="3307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/>
                </a:solidFill>
              </a:rPr>
              <a:t>CONNAISSANCES/COMPÉTENCES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1600" dirty="0" smtClean="0">
                <a:solidFill>
                  <a:schemeClr val="tx2"/>
                </a:solidFill>
              </a:rPr>
              <a:t>Acquisitions</a:t>
            </a:r>
          </a:p>
          <a:p>
            <a:pPr algn="ctr"/>
            <a:r>
              <a:rPr lang="fr-FR" sz="1600" dirty="0" smtClean="0">
                <a:solidFill>
                  <a:schemeClr val="tx2"/>
                </a:solidFill>
              </a:rPr>
              <a:t>Matières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34670" y="428266"/>
            <a:ext cx="1694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RÉSULTATS </a:t>
            </a:r>
          </a:p>
          <a:p>
            <a:endParaRPr lang="fr-FR" b="1" dirty="0" smtClean="0">
              <a:solidFill>
                <a:schemeClr val="tx2"/>
              </a:solidFill>
            </a:endParaRP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Performance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Validation  </a:t>
            </a:r>
          </a:p>
          <a:p>
            <a:endParaRPr lang="fr-FR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362700" y="2500906"/>
            <a:ext cx="264414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PROGRÈS / PROGRESSION</a:t>
            </a:r>
          </a:p>
          <a:p>
            <a:endParaRPr lang="fr-FR" b="1" dirty="0" smtClean="0">
              <a:solidFill>
                <a:schemeClr val="tx2"/>
              </a:solidFill>
            </a:endParaRPr>
          </a:p>
          <a:p>
            <a:pPr algn="ctr"/>
            <a:r>
              <a:rPr lang="fr-FR" dirty="0">
                <a:solidFill>
                  <a:schemeClr val="tx2"/>
                </a:solidFill>
              </a:rPr>
              <a:t>Potentiel 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Erreur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Réussite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66" y="4328160"/>
            <a:ext cx="2484249" cy="2258695"/>
          </a:xfrm>
          <a:prstGeom prst="rect">
            <a:avLst/>
          </a:prstGeom>
        </p:spPr>
      </p:pic>
      <p:pic>
        <p:nvPicPr>
          <p:cNvPr id="2050" name="Picture 2" descr="Résultat de recherche d'images pour &quot;résultat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40" y="4693920"/>
            <a:ext cx="1685449" cy="168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illeures-notes.com/blog/wp-content/uploads/2011/04/reportcard-F-to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1" y="2255520"/>
            <a:ext cx="2068211" cy="20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907" y="1971914"/>
            <a:ext cx="86426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3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Script" panose="030B0504020000000003" pitchFamily="66" charset="0"/>
              </a:rPr>
              <a:t>Formative</a:t>
            </a:r>
            <a:endParaRPr lang="fr-FR" sz="13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Script" panose="030B0504020000000003" pitchFamily="66" charset="0"/>
            </a:endParaRPr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 rot="906085">
            <a:off x="5280735" y="917653"/>
            <a:ext cx="3038469" cy="100261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/>
              <a:t> </a:t>
            </a:r>
            <a:r>
              <a:rPr lang="fr-FR" sz="1600" b="1" dirty="0" smtClean="0"/>
              <a:t>identifier les besoins: </a:t>
            </a:r>
            <a:br>
              <a:rPr lang="fr-FR" sz="1600" b="1" dirty="0" smtClean="0"/>
            </a:br>
            <a:r>
              <a:rPr lang="fr-FR" sz="1600" b="1" dirty="0" smtClean="0"/>
              <a:t>diagnostiquer</a:t>
            </a:r>
            <a:endParaRPr lang="fr-FR" sz="1600" b="1" dirty="0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 rot="393109">
            <a:off x="3391345" y="1722255"/>
            <a:ext cx="2345510" cy="77905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/>
              <a:t>Impliquer l’ élève dans son évaluation</a:t>
            </a:r>
            <a:endParaRPr lang="fr-FR" sz="1600" b="1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 rot="20910346">
            <a:off x="5587403" y="4655304"/>
            <a:ext cx="2281923" cy="904079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/>
              <a:t>nécessite une annonce claire des objectifs</a:t>
            </a:r>
            <a:endParaRPr lang="fr-FR" sz="1600" b="1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 rot="838660">
            <a:off x="1051746" y="4440420"/>
            <a:ext cx="2360178" cy="1182381"/>
          </a:xfrm>
          <a:prstGeom prst="rect">
            <a:avLst/>
          </a:prstGeom>
          <a:solidFill>
            <a:schemeClr val="tx2"/>
          </a:solidFill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/>
              <a:t> </a:t>
            </a:r>
            <a:r>
              <a:rPr lang="fr-FR" sz="1600" b="1" dirty="0" smtClean="0"/>
              <a:t>faire évoluer l’évaluation sommative</a:t>
            </a:r>
            <a:endParaRPr lang="fr-FR" sz="1600" b="1" dirty="0"/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 rot="20560065">
            <a:off x="831970" y="1068091"/>
            <a:ext cx="2348215" cy="801283"/>
          </a:xfrm>
          <a:prstGeom prst="rect">
            <a:avLst/>
          </a:prstGeom>
          <a:solidFill>
            <a:schemeClr val="tx2"/>
          </a:solidFill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/>
              <a:t>proposer des temps d’évaluation formative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4784562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557759">
            <a:off x="146987" y="1006831"/>
            <a:ext cx="326821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SAVOIR-FAIRE</a:t>
            </a:r>
            <a:endParaRPr lang="fr-FR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358126"/>
            <a:ext cx="25972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MÉTHODES</a:t>
            </a:r>
          </a:p>
          <a:p>
            <a:pPr algn="ctr"/>
            <a:endParaRPr lang="fr-FR" b="1" dirty="0" smtClean="0"/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Appropriation</a:t>
            </a:r>
          </a:p>
          <a:p>
            <a:pPr algn="ctr"/>
            <a:r>
              <a:rPr lang="fr-FR" dirty="0">
                <a:solidFill>
                  <a:schemeClr val="tx2"/>
                </a:solidFill>
              </a:rPr>
              <a:t>E</a:t>
            </a:r>
            <a:r>
              <a:rPr lang="fr-FR" dirty="0" smtClean="0">
                <a:solidFill>
                  <a:schemeClr val="tx2"/>
                </a:solidFill>
              </a:rPr>
              <a:t>xpérimentation</a:t>
            </a: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Mémorisation</a:t>
            </a:r>
          </a:p>
          <a:p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3398230" y="2885698"/>
            <a:ext cx="2293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ORGANISATION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Matériel/équipements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Temps/espace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Autonomie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73891" y="1442977"/>
            <a:ext cx="1792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HABILETÉS</a:t>
            </a:r>
          </a:p>
          <a:p>
            <a:pPr algn="ctr"/>
            <a:endParaRPr lang="fr-FR" b="1" dirty="0">
              <a:solidFill>
                <a:schemeClr val="tx2"/>
              </a:solidFill>
            </a:endParaRP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Gestes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Aptitudes </a:t>
            </a:r>
          </a:p>
          <a:p>
            <a:pPr algn="ctr"/>
            <a:endParaRPr lang="fr-FR" sz="2400" dirty="0" smtClean="0"/>
          </a:p>
        </p:txBody>
      </p:sp>
      <p:pic>
        <p:nvPicPr>
          <p:cNvPr id="3074" name="Picture 2" descr="Résultat de recherche d'images pour &quot;geste d'apprentissa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22" y="3463316"/>
            <a:ext cx="1639567" cy="22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méthodologi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2" y="2208847"/>
            <a:ext cx="1666399" cy="22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temps d'ateliers scolaire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05" y="998824"/>
            <a:ext cx="2264249" cy="16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66" y="-558800"/>
            <a:ext cx="7327624" cy="7416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-1372464" y="2719159"/>
            <a:ext cx="4314653" cy="7694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Outil-ressource</a:t>
            </a:r>
            <a:endParaRPr lang="fr-FR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0308" y="2628900"/>
            <a:ext cx="7021221" cy="700087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fr-FR" sz="2000" b="1" dirty="0" smtClean="0"/>
              <a:t>Comment j’exprime les choses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333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67056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/>
              <a:t>Les  </a:t>
            </a:r>
            <a:r>
              <a:rPr lang="fr-FR" sz="2000" b="1" dirty="0" err="1" smtClean="0"/>
              <a:t>appr</a:t>
            </a:r>
            <a:r>
              <a:rPr lang="fr-FR" sz="20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É</a:t>
            </a:r>
            <a:r>
              <a:rPr lang="fr-FR" sz="2000" b="1" dirty="0" err="1" smtClean="0"/>
              <a:t>ciations</a:t>
            </a:r>
            <a:r>
              <a:rPr lang="fr-FR" sz="2000" b="1" dirty="0" smtClean="0"/>
              <a:t>  </a:t>
            </a:r>
            <a:r>
              <a:rPr lang="fr-FR" sz="2000" b="1" dirty="0" smtClean="0">
                <a:latin typeface="Arial Black" panose="020B0A04020102020204" pitchFamily="34" charset="0"/>
              </a:rPr>
              <a:t>statiques, FIG</a:t>
            </a:r>
            <a:r>
              <a:rPr lang="fr-FR" sz="2000" b="1" dirty="0" smtClean="0">
                <a:latin typeface="Arial Black" panose="020B0A04020102020204" pitchFamily="34" charset="0"/>
                <a:cs typeface="Calibri Light" panose="020F0302020204030204" pitchFamily="34" charset="0"/>
              </a:rPr>
              <a:t>É</a:t>
            </a:r>
            <a:r>
              <a:rPr lang="fr-FR" sz="2000" b="1" dirty="0" smtClean="0">
                <a:latin typeface="Arial Black" panose="020B0A04020102020204" pitchFamily="34" charset="0"/>
              </a:rPr>
              <a:t>ES</a:t>
            </a:r>
            <a:endParaRPr 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5300" y="539496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« Si l’appréciation est statique, elle parle d’aujourd’hui et n’emmène pas vers demain » 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20998450">
            <a:off x="785977" y="3839035"/>
            <a:ext cx="1437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bon</a:t>
            </a:r>
            <a:endParaRPr lang="fr-FR" sz="44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21043864">
            <a:off x="3474720" y="3939829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satisfaisant</a:t>
            </a:r>
            <a:endParaRPr lang="fr-FR" sz="28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2050" name="Picture 2" descr="instant présent - www.jbmarsill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" y="1452880"/>
            <a:ext cx="178308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flou artistiqu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13" y="1473200"/>
            <a:ext cx="1902208" cy="16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58540" y="2540001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Vagues et flous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4" name="Picture 6" descr="Résultat de recherche d'images pour &quot;constat bonhomm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42" y="1356339"/>
            <a:ext cx="1437799" cy="19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231379" y="2540001"/>
            <a:ext cx="141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/>
                </a:solidFill>
              </a:rPr>
              <a:t>c</a:t>
            </a:r>
            <a:r>
              <a:rPr lang="fr-FR" sz="2000" dirty="0" smtClean="0">
                <a:solidFill>
                  <a:schemeClr val="tx2"/>
                </a:solidFill>
              </a:rPr>
              <a:t>onstats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20813904">
            <a:off x="6179820" y="3949988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lent</a:t>
            </a:r>
            <a:endParaRPr lang="fr-FR" sz="28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721360"/>
          </a:xfrm>
          <a:solidFill>
            <a:srgbClr val="A2C816"/>
          </a:solidFill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LES APPRECIATIONS </a:t>
            </a:r>
            <a:r>
              <a:rPr lang="fr-FR" sz="2400" b="1" dirty="0" smtClean="0">
                <a:latin typeface="Arial Black" panose="020B0A04020102020204" pitchFamily="34" charset="0"/>
              </a:rPr>
              <a:t>DYNAMIQUES</a:t>
            </a:r>
            <a:endParaRPr lang="fr-FR" sz="2400" b="1" dirty="0"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99360" y="1808480"/>
            <a:ext cx="613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Orientées </a:t>
            </a:r>
            <a:r>
              <a:rPr lang="fr-FR" sz="2800" b="1" dirty="0" smtClean="0">
                <a:solidFill>
                  <a:schemeClr val="tx2"/>
                </a:solidFill>
              </a:rPr>
              <a:t>vers demain </a:t>
            </a:r>
            <a:r>
              <a:rPr lang="fr-FR" sz="2800" dirty="0" smtClean="0">
                <a:solidFill>
                  <a:schemeClr val="tx2"/>
                </a:solidFill>
              </a:rPr>
              <a:t>AVEC des </a:t>
            </a:r>
            <a:r>
              <a:rPr lang="fr-FR" sz="2800" b="1" dirty="0" smtClean="0">
                <a:solidFill>
                  <a:schemeClr val="tx2"/>
                </a:solidFill>
              </a:rPr>
              <a:t>verbes d’action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5340" y="5049521"/>
            <a:ext cx="745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Donner des indications pour tracer son chemin d’apprentissage et de progrès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 rot="20998450">
            <a:off x="971878" y="3111738"/>
            <a:ext cx="2829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consolider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0998450">
            <a:off x="3716372" y="3192090"/>
            <a:ext cx="234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amplifier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0998450">
            <a:off x="6393370" y="2981439"/>
            <a:ext cx="257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poursuivre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3074" name="Picture 2" descr="http://img.agoravox.fr/local/cache-vignettes/L257xH273/action-clapboard-bf1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305">
            <a:off x="416620" y="1455761"/>
            <a:ext cx="1544836" cy="17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557083"/>
            <a:ext cx="6858000" cy="72136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LES APPRECIATIONS </a:t>
            </a:r>
            <a:r>
              <a:rPr lang="fr-FR" sz="2400" b="1" dirty="0" smtClean="0">
                <a:latin typeface="Arial Black" panose="020B0A04020102020204" pitchFamily="34" charset="0"/>
              </a:rPr>
              <a:t>INCITATIVES</a:t>
            </a:r>
            <a:endParaRPr lang="fr-FR" sz="2400" b="1" dirty="0">
              <a:latin typeface="Arial Black" panose="020B0A040201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39416" y="1808480"/>
            <a:ext cx="7594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Pour faire évoluer les choses dans un sens voulu par l’enseignant …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5340" y="5049521"/>
            <a:ext cx="745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2"/>
                </a:solidFill>
              </a:rPr>
              <a:t>Mobiliser l’attention pour faire bouger les choses …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 rot="20998450">
            <a:off x="828278" y="3123537"/>
            <a:ext cx="301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Je propose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0998450">
            <a:off x="3742022" y="2815761"/>
            <a:ext cx="21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Il faudrait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0998450">
            <a:off x="6324142" y="2805547"/>
            <a:ext cx="2254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J’estime que 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194" name="Picture 2" descr="http://www.idsdeveloppement.com/wp-content/uploads/2015/09/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00" y="4274430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1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9553" y="2628900"/>
            <a:ext cx="4900613" cy="700087"/>
          </a:xfrm>
          <a:solidFill>
            <a:srgbClr val="A2C816"/>
          </a:solidFill>
        </p:spPr>
        <p:txBody>
          <a:bodyPr>
            <a:normAutofit/>
          </a:bodyPr>
          <a:lstStyle/>
          <a:p>
            <a:r>
              <a:rPr lang="fr-FR" b="1" dirty="0" smtClean="0"/>
              <a:t>A </a:t>
            </a:r>
            <a:r>
              <a:rPr lang="fr-FR" b="1" dirty="0" err="1" smtClean="0"/>
              <a:t>eviter</a:t>
            </a:r>
            <a:r>
              <a:rPr lang="fr-FR" b="1" dirty="0" smtClean="0"/>
              <a:t> 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999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43000" y="457200"/>
            <a:ext cx="6858000" cy="721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/>
              <a:t>LES  APPRECIATIONS  TROP </a:t>
            </a:r>
            <a:r>
              <a:rPr lang="fr-FR" sz="4000" b="1" dirty="0" smtClean="0">
                <a:latin typeface="Arial Black" panose="020B0A04020102020204" pitchFamily="34" charset="0"/>
              </a:rPr>
              <a:t>IMPERSONNELLES</a:t>
            </a:r>
            <a:endParaRPr lang="fr-FR" sz="4000" b="1" dirty="0"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998450">
            <a:off x="1954037" y="3866499"/>
            <a:ext cx="2391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Bon travail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0998450">
            <a:off x="4795730" y="2827660"/>
            <a:ext cx="3464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Résultats corrects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15540" y="1615441"/>
            <a:ext cx="568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Pas de singularité, d’individualisation et de personnalisation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Pas de caractère, de relief . Une forme de neutralité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098" name="Picture 2" descr="Résultat de recherche d'images pour &quot;silhouette d'enfa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268">
            <a:off x="238158" y="1383555"/>
            <a:ext cx="1955602" cy="29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43000" y="457200"/>
            <a:ext cx="6858000" cy="721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/>
              <a:t>LES APPRECIATIONS TROP  </a:t>
            </a:r>
            <a:r>
              <a:rPr lang="fr-FR" sz="4000" b="1" dirty="0" smtClean="0">
                <a:latin typeface="Arial Black" panose="020B0A04020102020204" pitchFamily="34" charset="0"/>
              </a:rPr>
              <a:t>PSYCHOLOGISANTES</a:t>
            </a:r>
            <a:endParaRPr lang="fr-FR" sz="4000" b="1" dirty="0"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998450">
            <a:off x="2511241" y="3050351"/>
            <a:ext cx="22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agréable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0998450">
            <a:off x="2983347" y="4319894"/>
            <a:ext cx="2833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tourmenté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0998450">
            <a:off x="5546773" y="2768458"/>
            <a:ext cx="207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Instable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500" y="1717040"/>
            <a:ext cx="7246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Qui s’intéressent à la dimension psychologique de l’élève </a:t>
            </a:r>
            <a:endParaRPr lang="fr-FR" sz="2800" dirty="0"/>
          </a:p>
        </p:txBody>
      </p:sp>
      <p:pic>
        <p:nvPicPr>
          <p:cNvPr id="5122" name="Picture 2" descr="Résultat de recherche d'images pour &quot;psychologi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897">
            <a:off x="418272" y="1637826"/>
            <a:ext cx="1920256" cy="20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43000" y="457200"/>
            <a:ext cx="6858000" cy="721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/>
              <a:t>LES APPRECIATIONS TROP  </a:t>
            </a:r>
            <a:r>
              <a:rPr lang="fr-FR" sz="4000" b="1" dirty="0" smtClean="0">
                <a:latin typeface="Arial Black" panose="020B0A04020102020204" pitchFamily="34" charset="0"/>
              </a:rPr>
              <a:t>PROPHETIQUES</a:t>
            </a:r>
            <a:endParaRPr lang="fr-FR" sz="4000" b="1" dirty="0"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2086" y="3102036"/>
            <a:ext cx="485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« il faut travailler pour réussir »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3000" y="4734741"/>
            <a:ext cx="4063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Tu peux faire mieux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91945" y="5230857"/>
            <a:ext cx="4269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Des capacités non exploitées.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500" y="1717041"/>
            <a:ext cx="7246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Exprime des certitudes. </a:t>
            </a:r>
          </a:p>
          <a:p>
            <a:pPr algn="ctr"/>
            <a:r>
              <a:rPr lang="fr-FR" sz="2800" dirty="0" smtClean="0"/>
              <a:t>Adressé par l’institution qui véhicule des valeurs</a:t>
            </a:r>
            <a:endParaRPr lang="fr-FR" sz="2800" dirty="0"/>
          </a:p>
        </p:txBody>
      </p:sp>
      <p:pic>
        <p:nvPicPr>
          <p:cNvPr id="9218" name="Picture 2" descr="http://www.amen.cd/wp-content/uploads/2015/05/jacques-attali_proph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82" y="3071151"/>
            <a:ext cx="3291638" cy="19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53898" y="538426"/>
            <a:ext cx="3603070" cy="26230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sz="4000" b="1" dirty="0" smtClean="0"/>
              <a:t> </a:t>
            </a:r>
            <a:r>
              <a:rPr lang="fr-FR" sz="2000" b="1" dirty="0" smtClean="0"/>
              <a:t>identifier les besoins: </a:t>
            </a:r>
            <a:br>
              <a:rPr lang="fr-FR" sz="2000" b="1" dirty="0" smtClean="0"/>
            </a:br>
            <a:r>
              <a:rPr lang="fr-FR" sz="2000" b="1" dirty="0" smtClean="0"/>
              <a:t>diagnostiquer</a:t>
            </a:r>
            <a:endParaRPr lang="fr-FR" sz="2000" b="1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b="4240"/>
          <a:stretch>
            <a:fillRect/>
          </a:stretch>
        </p:blipFill>
        <p:spPr>
          <a:xfrm>
            <a:off x="453277" y="353521"/>
            <a:ext cx="2693895" cy="3040513"/>
          </a:xfrm>
        </p:spPr>
      </p:pic>
      <p:pic>
        <p:nvPicPr>
          <p:cNvPr id="2050" name="Picture 2" descr="http://apprendre-autrement.fr/wp-content/uploads/2014/12/cerveau-%C3%A9ch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7" y="3962247"/>
            <a:ext cx="3800621" cy="23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583216" y="3603298"/>
            <a:ext cx="4357707" cy="254839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Pas tout le temps – quand c’est nécessaire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Par</a:t>
            </a:r>
            <a:r>
              <a:rPr lang="fr-FR" sz="1200" baseline="0" dirty="0" smtClean="0"/>
              <a:t> des méthodes diverses: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aseline="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baseline="0" dirty="0" smtClean="0"/>
              <a:t>Observation des élèves en classes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baseline="0" dirty="0" smtClean="0"/>
              <a:t>Par le biais des travaux rendus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baseline="0" dirty="0" smtClean="0"/>
              <a:t>Par le lien inter-cycle ou </a:t>
            </a:r>
            <a:r>
              <a:rPr lang="fr-FR" sz="1200" baseline="0" dirty="0" err="1" smtClean="0"/>
              <a:t>inter-classe</a:t>
            </a:r>
            <a:r>
              <a:rPr lang="fr-FR" sz="1200" baseline="0" dirty="0" smtClean="0"/>
              <a:t> / ou échanges entre les professeurs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baseline="0" dirty="0" smtClean="0"/>
              <a:t>Par le dialogue pédagogique (en début de séquence)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sz="1200" baseline="0" dirty="0" smtClean="0"/>
              <a:t>Par une activité préalable</a:t>
            </a:r>
          </a:p>
          <a:p>
            <a:pPr lvl="2"/>
            <a:endParaRPr lang="fr-FR" sz="1200" baseline="0" dirty="0" smtClean="0"/>
          </a:p>
          <a:p>
            <a:pPr lvl="0" defTabSz="9144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438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43000" y="457200"/>
            <a:ext cx="6858000" cy="721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/>
              <a:t>LES APPRECIATIONS </a:t>
            </a:r>
            <a:r>
              <a:rPr lang="fr-FR" sz="4000" b="1" dirty="0" smtClean="0"/>
              <a:t>« Verdicts »</a:t>
            </a:r>
            <a:endParaRPr lang="fr-FR" sz="4000" b="1" dirty="0"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7095" y="3132812"/>
            <a:ext cx="485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« Se contente de peu »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22297" y="4022193"/>
            <a:ext cx="4063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« Fournit le minimum »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39006" y="5315905"/>
            <a:ext cx="4522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« Ne travaille pas à la maison »</a:t>
            </a:r>
            <a:endParaRPr lang="fr-FR" sz="40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2085" y="1717041"/>
            <a:ext cx="8599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Instaurent un rapport de force</a:t>
            </a:r>
          </a:p>
          <a:p>
            <a:pPr algn="ctr"/>
            <a:r>
              <a:rPr lang="fr-FR" sz="2800" dirty="0" smtClean="0"/>
              <a:t>Restent normative et affichent souvent par défaut le portrait d’un élève idéal</a:t>
            </a:r>
            <a:endParaRPr lang="fr-FR" sz="2800" dirty="0"/>
          </a:p>
        </p:txBody>
      </p:sp>
      <p:pic>
        <p:nvPicPr>
          <p:cNvPr id="10242" name="Picture 2" descr="https://img.clipartfest.com/f1ab7a91e3e0c6815dbbb8945b0dfd81_-justice-verdict-negatively-verdict_236-2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2" y="2911139"/>
            <a:ext cx="2086487" cy="24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ésultat de recherche d'images pour &quot;pièces puzz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14" y="1"/>
            <a:ext cx="4859179" cy="64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73202" y="882738"/>
            <a:ext cx="1287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c</a:t>
            </a:r>
            <a:r>
              <a:rPr lang="fr-FR" sz="2000" b="1" dirty="0" smtClean="0">
                <a:solidFill>
                  <a:schemeClr val="tx2"/>
                </a:solidFill>
              </a:rPr>
              <a:t>onstats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r>
              <a:rPr lang="fr-FR" sz="2000" b="1" dirty="0" smtClean="0">
                <a:solidFill>
                  <a:schemeClr val="tx2"/>
                </a:solidFill>
              </a:rPr>
              <a:t>mesures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73225" y="1272599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p</a:t>
            </a:r>
            <a:r>
              <a:rPr lang="fr-FR" sz="2000" b="1" dirty="0" smtClean="0">
                <a:solidFill>
                  <a:schemeClr val="tx2"/>
                </a:solidFill>
              </a:rPr>
              <a:t>istes</a:t>
            </a:r>
          </a:p>
          <a:p>
            <a:pPr algn="ctr"/>
            <a:endParaRPr lang="fr-FR" sz="2000" b="1" dirty="0">
              <a:solidFill>
                <a:schemeClr val="tx2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indications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84136" y="3886922"/>
            <a:ext cx="1668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é</a:t>
            </a:r>
            <a:r>
              <a:rPr lang="fr-FR" sz="2000" b="1" dirty="0" smtClean="0">
                <a:solidFill>
                  <a:schemeClr val="tx2"/>
                </a:solidFill>
              </a:rPr>
              <a:t>léments</a:t>
            </a:r>
          </a:p>
          <a:p>
            <a:pPr algn="ctr"/>
            <a:endParaRPr lang="fr-FR" sz="2000" b="1" dirty="0">
              <a:solidFill>
                <a:schemeClr val="tx2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valorisant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08312" y="3526229"/>
            <a:ext cx="2004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é</a:t>
            </a:r>
            <a:r>
              <a:rPr lang="fr-FR" sz="2000" b="1" dirty="0" smtClean="0">
                <a:solidFill>
                  <a:schemeClr val="tx2"/>
                </a:solidFill>
              </a:rPr>
              <a:t>léments </a:t>
            </a:r>
          </a:p>
          <a:p>
            <a:pPr algn="ctr"/>
            <a:endParaRPr lang="fr-FR" sz="2000" b="1" dirty="0">
              <a:solidFill>
                <a:schemeClr val="tx2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relationnels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2831" y="1482794"/>
            <a:ext cx="433829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Construire</a:t>
            </a:r>
          </a:p>
          <a:p>
            <a:pPr algn="ctr"/>
            <a:r>
              <a:rPr lang="fr-F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des appréciations</a:t>
            </a:r>
          </a:p>
          <a:p>
            <a:pPr algn="ctr"/>
            <a:r>
              <a:rPr lang="fr-F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c’est donner des :</a:t>
            </a:r>
            <a:endParaRPr lang="fr-F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Résultat de recherche d'images pour &quot;VIGILANC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29" y="4138449"/>
            <a:ext cx="1723959" cy="191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5344" y="457200"/>
            <a:ext cx="7134727" cy="762000"/>
          </a:xfrm>
          <a:solidFill>
            <a:srgbClr val="A2C816"/>
          </a:solidFill>
        </p:spPr>
        <p:txBody>
          <a:bodyPr>
            <a:normAutofit/>
          </a:bodyPr>
          <a:lstStyle/>
          <a:p>
            <a:r>
              <a:rPr lang="fr-FR" sz="2000" dirty="0" smtClean="0"/>
              <a:t>Rédiger  </a:t>
            </a:r>
            <a:r>
              <a:rPr lang="fr-FR" sz="2000" b="1" dirty="0" smtClean="0">
                <a:latin typeface="+mn-lt"/>
              </a:rPr>
              <a:t>des  appréciations  signifiantes</a:t>
            </a:r>
            <a:endParaRPr lang="fr-FR" sz="2000" b="1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11924" y="1797269"/>
            <a:ext cx="7835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2"/>
                </a:solidFill>
              </a:rPr>
              <a:t>C’est éviter les pièges des mots ou expressions :</a:t>
            </a:r>
          </a:p>
          <a:p>
            <a:endParaRPr lang="fr-FR" sz="4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chemeClr val="tx2"/>
                </a:solidFill>
              </a:rPr>
              <a:t> </a:t>
            </a:r>
            <a:r>
              <a:rPr lang="fr-FR" sz="3600" dirty="0" smtClean="0">
                <a:solidFill>
                  <a:schemeClr val="tx2"/>
                </a:solidFill>
              </a:rPr>
              <a:t>trop </a:t>
            </a:r>
            <a:r>
              <a:rPr lang="fr-FR" sz="3600" b="1" dirty="0" smtClean="0">
                <a:solidFill>
                  <a:schemeClr val="tx2"/>
                </a:solidFill>
              </a:rPr>
              <a:t>incitatifs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tx2"/>
                </a:solidFill>
              </a:rPr>
              <a:t>t</a:t>
            </a:r>
            <a:r>
              <a:rPr lang="fr-FR" sz="3600" dirty="0" smtClean="0">
                <a:solidFill>
                  <a:schemeClr val="tx2"/>
                </a:solidFill>
              </a:rPr>
              <a:t>rop </a:t>
            </a:r>
            <a:r>
              <a:rPr lang="fr-FR" sz="3600" b="1" dirty="0" smtClean="0">
                <a:solidFill>
                  <a:schemeClr val="tx2"/>
                </a:solidFill>
              </a:rPr>
              <a:t>prophétiques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tx2"/>
                </a:solidFill>
              </a:rPr>
              <a:t>t</a:t>
            </a:r>
            <a:r>
              <a:rPr lang="fr-FR" sz="3600" dirty="0" smtClean="0">
                <a:solidFill>
                  <a:schemeClr val="tx2"/>
                </a:solidFill>
              </a:rPr>
              <a:t>rop </a:t>
            </a:r>
            <a:r>
              <a:rPr lang="fr-FR" sz="3600" b="1" dirty="0" smtClean="0">
                <a:solidFill>
                  <a:schemeClr val="tx2"/>
                </a:solidFill>
              </a:rPr>
              <a:t>« verdicts »</a:t>
            </a:r>
            <a:endParaRPr lang="fr-FR"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Résultat de recherche d'images pour &quot;VIGILANC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53" y="3033548"/>
            <a:ext cx="1884636" cy="2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434" y="271012"/>
            <a:ext cx="7221013" cy="599440"/>
          </a:xfrm>
          <a:solidFill>
            <a:srgbClr val="A2C816"/>
          </a:solidFill>
        </p:spPr>
        <p:txBody>
          <a:bodyPr>
            <a:normAutofit/>
          </a:bodyPr>
          <a:lstStyle/>
          <a:p>
            <a:r>
              <a:rPr lang="fr-FR" sz="2200" dirty="0" smtClean="0"/>
              <a:t>Des  appréciations  </a:t>
            </a:r>
            <a:r>
              <a:rPr lang="fr-FR" sz="2700" b="1" dirty="0" smtClean="0">
                <a:latin typeface="+mn-lt"/>
              </a:rPr>
              <a:t>incitatives</a:t>
            </a:r>
            <a:endParaRPr lang="fr-FR" sz="2700" b="1" dirty="0">
              <a:latin typeface="+mn-lt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426720" y="1198880"/>
            <a:ext cx="3261360" cy="4785360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Faire évoluer l’élève dans le sens voulu par l’enseignant</a:t>
            </a:r>
          </a:p>
          <a:p>
            <a:pPr algn="ctr"/>
            <a:endParaRPr lang="fr-FR" b="1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Mobiliser son attention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Toucher un point sensible</a:t>
            </a:r>
            <a:endParaRPr lang="fr-F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4234417" y="2848777"/>
          <a:ext cx="4601240" cy="2103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00620">
                  <a:extLst>
                    <a:ext uri="{9D8B030D-6E8A-4147-A177-3AD203B41FA5}">
                      <a16:colId xmlns:a16="http://schemas.microsoft.com/office/drawing/2014/main" xmlns="" val="2080318835"/>
                    </a:ext>
                  </a:extLst>
                </a:gridCol>
                <a:gridCol w="2300620">
                  <a:extLst>
                    <a:ext uri="{9D8B030D-6E8A-4147-A177-3AD203B41FA5}">
                      <a16:colId xmlns:a16="http://schemas.microsoft.com/office/drawing/2014/main" xmlns="" val="1953387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Style personnel</a:t>
                      </a:r>
                      <a:endParaRPr lang="fr-FR" sz="2000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Style institutionnel</a:t>
                      </a:r>
                      <a:endParaRPr lang="fr-FR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5896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Je te conseille de …</a:t>
                      </a:r>
                      <a:endParaRPr lang="fr-FR" sz="2000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Il est temps de te ressaisir</a:t>
                      </a:r>
                      <a:endParaRPr lang="fr-FR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1547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Je pense que tu pourrais …</a:t>
                      </a:r>
                      <a:endParaRPr lang="fr-FR" sz="2000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Il faut …</a:t>
                      </a:r>
                      <a:endParaRPr lang="fr-FR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6022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9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198745" y="356072"/>
            <a:ext cx="6764348" cy="599440"/>
          </a:xfrm>
          <a:solidFill>
            <a:srgbClr val="A2C816"/>
          </a:solidFill>
        </p:spPr>
        <p:txBody>
          <a:bodyPr>
            <a:noAutofit/>
          </a:bodyPr>
          <a:lstStyle/>
          <a:p>
            <a:r>
              <a:rPr lang="fr-FR" sz="2400" dirty="0" smtClean="0"/>
              <a:t>Des  appréciations  </a:t>
            </a:r>
            <a:r>
              <a:rPr lang="fr-FR" sz="2400" b="1" dirty="0" smtClean="0">
                <a:latin typeface="+mn-lt"/>
              </a:rPr>
              <a:t>prophétiques</a:t>
            </a:r>
            <a:endParaRPr lang="fr-FR" sz="2400" b="1" dirty="0">
              <a:latin typeface="+mn-lt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426720" y="1198880"/>
            <a:ext cx="3261360" cy="4785360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Adressées par l’institution qui véhiculent des valeurs :</a:t>
            </a:r>
          </a:p>
          <a:p>
            <a:pPr algn="ctr"/>
            <a:endParaRPr lang="fr-FR" sz="2000" b="1" dirty="0"/>
          </a:p>
          <a:p>
            <a:pPr algn="ctr"/>
            <a:endParaRPr lang="fr-FR" sz="2400" dirty="0"/>
          </a:p>
          <a:p>
            <a:pPr algn="ctr"/>
            <a:r>
              <a:rPr lang="fr-FR" sz="2400" dirty="0" smtClean="0">
                <a:solidFill>
                  <a:schemeClr val="tx2"/>
                </a:solidFill>
              </a:rPr>
              <a:t>Effort</a:t>
            </a:r>
          </a:p>
          <a:p>
            <a:pPr algn="ctr"/>
            <a:r>
              <a:rPr lang="fr-FR" sz="2400" dirty="0" smtClean="0">
                <a:solidFill>
                  <a:schemeClr val="tx2"/>
                </a:solidFill>
              </a:rPr>
              <a:t>Assiduité</a:t>
            </a: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P</a:t>
            </a:r>
            <a:r>
              <a:rPr lang="fr-FR" sz="2400" dirty="0" smtClean="0">
                <a:solidFill>
                  <a:schemeClr val="tx2"/>
                </a:solidFill>
              </a:rPr>
              <a:t>ersévérance</a:t>
            </a:r>
            <a:endParaRPr lang="fr-FR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4234417" y="2848777"/>
          <a:ext cx="4601240" cy="2712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00620">
                  <a:extLst>
                    <a:ext uri="{9D8B030D-6E8A-4147-A177-3AD203B41FA5}">
                      <a16:colId xmlns:a16="http://schemas.microsoft.com/office/drawing/2014/main" xmlns="" val="2080318835"/>
                    </a:ext>
                  </a:extLst>
                </a:gridCol>
                <a:gridCol w="2300620">
                  <a:extLst>
                    <a:ext uri="{9D8B030D-6E8A-4147-A177-3AD203B41FA5}">
                      <a16:colId xmlns:a16="http://schemas.microsoft.com/office/drawing/2014/main" xmlns="" val="1953387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Style personnel</a:t>
                      </a:r>
                      <a:endParaRPr lang="fr-FR" sz="2000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Style institutionnel</a:t>
                      </a:r>
                      <a:endParaRPr lang="fr-FR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5896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Je sais que tu peux …</a:t>
                      </a:r>
                      <a:endParaRPr lang="fr-FR" sz="2000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Des possibilités à exploiter s’il s’en donne la peine</a:t>
                      </a:r>
                      <a:endParaRPr lang="fr-FR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1547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Tu es sur la bonne voie …</a:t>
                      </a:r>
                      <a:endParaRPr lang="fr-FR" sz="2000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Les efforts sont nécessaires pour réussir</a:t>
                      </a:r>
                      <a:endParaRPr lang="fr-FR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6022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5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4234417" y="2848777"/>
          <a:ext cx="4601240" cy="2621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00620">
                  <a:extLst>
                    <a:ext uri="{9D8B030D-6E8A-4147-A177-3AD203B41FA5}">
                      <a16:colId xmlns:a16="http://schemas.microsoft.com/office/drawing/2014/main" xmlns="" val="2080318835"/>
                    </a:ext>
                  </a:extLst>
                </a:gridCol>
                <a:gridCol w="2300620">
                  <a:extLst>
                    <a:ext uri="{9D8B030D-6E8A-4147-A177-3AD203B41FA5}">
                      <a16:colId xmlns:a16="http://schemas.microsoft.com/office/drawing/2014/main" xmlns="" val="1953387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Style personnel</a:t>
                      </a:r>
                      <a:endParaRPr lang="fr-FR" sz="2000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Style institutionnel</a:t>
                      </a:r>
                      <a:endParaRPr lang="fr-FR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5896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Il me semble réservé.</a:t>
                      </a:r>
                      <a:endParaRPr lang="fr-FR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Fournit moins que le minimum</a:t>
                      </a:r>
                      <a:endParaRPr lang="fr-F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1547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Il me parait trop discret</a:t>
                      </a:r>
                      <a:endParaRPr lang="fr-FR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 contente de trop peu</a:t>
                      </a:r>
                      <a:endParaRPr lang="fr-F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6022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Il me parait trop désinvolte</a:t>
                      </a:r>
                      <a:endParaRPr lang="fr-FR" dirty="0"/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Élève fine</a:t>
                      </a:r>
                      <a:endParaRPr lang="fr-F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99530442"/>
                  </a:ext>
                </a:extLst>
              </a:tr>
            </a:tbl>
          </a:graphicData>
        </a:graphic>
      </p:graphicFrame>
      <p:sp>
        <p:nvSpPr>
          <p:cNvPr id="4" name="Plaque 3"/>
          <p:cNvSpPr/>
          <p:nvPr/>
        </p:nvSpPr>
        <p:spPr>
          <a:xfrm>
            <a:off x="426720" y="1198880"/>
            <a:ext cx="3261360" cy="4785360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Instaurent un rapport de force</a:t>
            </a:r>
          </a:p>
          <a:p>
            <a:pPr algn="ctr"/>
            <a:endParaRPr lang="fr-FR" sz="2400" b="1" dirty="0" smtClean="0">
              <a:solidFill>
                <a:schemeClr val="tx2"/>
              </a:solidFill>
            </a:endParaRPr>
          </a:p>
          <a:p>
            <a:pPr algn="ctr"/>
            <a:endParaRPr lang="fr-FR" sz="2400" b="1" dirty="0">
              <a:solidFill>
                <a:schemeClr val="tx2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Restent normatives </a:t>
            </a: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et affichent souvent, par défaut, le portrait d’un élève idéal.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70621" y="355421"/>
            <a:ext cx="7549241" cy="599440"/>
          </a:xfrm>
          <a:solidFill>
            <a:srgbClr val="A2C816"/>
          </a:solidFill>
        </p:spPr>
        <p:txBody>
          <a:bodyPr>
            <a:normAutofit/>
          </a:bodyPr>
          <a:lstStyle/>
          <a:p>
            <a:r>
              <a:rPr lang="fr-FR" sz="2000" dirty="0" smtClean="0"/>
              <a:t>Des  appréciations  </a:t>
            </a:r>
            <a:r>
              <a:rPr lang="fr-FR" sz="2000" b="1" dirty="0" smtClean="0"/>
              <a:t>«</a:t>
            </a:r>
            <a:r>
              <a:rPr lang="fr-FR" sz="2000" b="1" dirty="0" smtClean="0">
                <a:latin typeface="+mn-lt"/>
              </a:rPr>
              <a:t> VERDICTS</a:t>
            </a:r>
            <a:r>
              <a:rPr lang="fr-FR" sz="2000" b="1" dirty="0" smtClean="0"/>
              <a:t> »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042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954" y="3254219"/>
            <a:ext cx="2390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CONTROLER</a:t>
            </a:r>
          </a:p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CERTIFIER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08008" y="3245217"/>
            <a:ext cx="235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FORMER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0" y="809817"/>
            <a:ext cx="1626420" cy="21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76" y="942625"/>
            <a:ext cx="2322204" cy="20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5881516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66227" y="6108147"/>
            <a:ext cx="647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3 rôles à l’évaluation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797504" y="3275996"/>
            <a:ext cx="293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COMMUNIQUER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65" y="1020057"/>
            <a:ext cx="2522131" cy="19221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3500" y="4672578"/>
            <a:ext cx="2040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Positionner sur un niveau attendu en cours ou fin de cycle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038474" y="4129664"/>
            <a:ext cx="204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Rendre compte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64950" y="4153974"/>
            <a:ext cx="20401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Construire, accompagner, réguler, évaluer les progrès, orienter les axes à travailler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A2C816"/>
          </a:solidFill>
        </p:spPr>
        <p:txBody>
          <a:bodyPr/>
          <a:lstStyle/>
          <a:p>
            <a:r>
              <a:rPr lang="fr-FR" dirty="0" smtClean="0"/>
              <a:t>Les échelles descriptives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925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881516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30343" y="2463579"/>
            <a:ext cx="517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Progressivité d’échelons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38503" y="3060555"/>
            <a:ext cx="517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Formulation positive</a:t>
            </a:r>
            <a:endParaRPr lang="fr-FR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67112" y="3657531"/>
            <a:ext cx="63396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Verbes d’action. L’élève sait ..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762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881516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92737" y="3026060"/>
            <a:ext cx="647311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Mais des modèles aux usages différents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1171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89460" y="708439"/>
            <a:ext cx="2559195" cy="197058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fr-FR" sz="1600" b="1" dirty="0" smtClean="0"/>
              <a:t>Impliquer l’ élève dans son évaluation</a:t>
            </a:r>
            <a:endParaRPr lang="fr-FR" sz="1600" b="1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r="16428"/>
          <a:stretch>
            <a:fillRect/>
          </a:stretch>
        </p:blipFill>
        <p:spPr>
          <a:xfrm>
            <a:off x="614363" y="636588"/>
            <a:ext cx="3565525" cy="3533775"/>
          </a:xfrm>
        </p:spPr>
      </p:pic>
      <p:sp>
        <p:nvSpPr>
          <p:cNvPr id="8" name="ZoneTexte 7"/>
          <p:cNvSpPr txBox="1"/>
          <p:nvPr/>
        </p:nvSpPr>
        <p:spPr>
          <a:xfrm>
            <a:off x="5189460" y="3155134"/>
            <a:ext cx="3667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Evaluation formatrice</a:t>
            </a:r>
          </a:p>
          <a:p>
            <a:endParaRPr lang="fr-FR" sz="1400" dirty="0" smtClean="0"/>
          </a:p>
          <a:p>
            <a:r>
              <a:rPr lang="fr-FR" sz="1400" dirty="0" smtClean="0"/>
              <a:t>Systématique</a:t>
            </a:r>
          </a:p>
          <a:p>
            <a:endParaRPr lang="fr-FR" sz="1400" dirty="0" smtClean="0"/>
          </a:p>
          <a:p>
            <a:r>
              <a:rPr lang="fr-FR" sz="1400" dirty="0" smtClean="0"/>
              <a:t>Permet de repérer comment</a:t>
            </a:r>
            <a:r>
              <a:rPr lang="fr-FR" sz="1400" baseline="0" dirty="0" smtClean="0"/>
              <a:t> l’élève se positionne en cours d’apprentissage</a:t>
            </a:r>
          </a:p>
          <a:p>
            <a:endParaRPr lang="fr-FR" sz="1400" dirty="0"/>
          </a:p>
          <a:p>
            <a:r>
              <a:rPr lang="fr-FR" sz="1400" dirty="0" smtClean="0"/>
              <a:t>Un suivi de l’élève …..</a:t>
            </a:r>
            <a:endParaRPr lang="fr-FR" sz="1400" baseline="0" dirty="0" smtClean="0"/>
          </a:p>
          <a:p>
            <a:endParaRPr lang="fr-FR" sz="1400" baseline="0" dirty="0" smtClean="0"/>
          </a:p>
          <a:p>
            <a:r>
              <a:rPr lang="fr-FR" sz="1400" dirty="0" smtClean="0"/>
              <a:t>Auto </a:t>
            </a:r>
            <a:r>
              <a:rPr lang="fr-FR" sz="1400" dirty="0" err="1" smtClean="0"/>
              <a:t>evaluation</a:t>
            </a:r>
            <a:endParaRPr lang="fr-FR" sz="1400" dirty="0" smtClean="0"/>
          </a:p>
          <a:p>
            <a:endParaRPr lang="fr-FR" sz="1400" baseline="0" dirty="0"/>
          </a:p>
          <a:p>
            <a:r>
              <a:rPr lang="fr-FR" sz="1400" dirty="0" smtClean="0"/>
              <a:t>Co </a:t>
            </a:r>
            <a:r>
              <a:rPr lang="fr-FR" sz="1400" dirty="0" err="1" smtClean="0"/>
              <a:t>evaluation</a:t>
            </a:r>
            <a:endParaRPr lang="fr-FR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092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881516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35445" y="5650683"/>
            <a:ext cx="647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Deux types d’échelles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754260" y="592308"/>
            <a:ext cx="595912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 Echelle globale / de cycle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459934" y="1565383"/>
            <a:ext cx="656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Permet un jugement d’ensemble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95317" y="2340964"/>
            <a:ext cx="855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Permet de positionner l’élève sur un niveau de compétence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24066" y="3319710"/>
            <a:ext cx="698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critères sont parfois implicites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18850" y="4125340"/>
            <a:ext cx="69893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Plutôt utilisée par les enseignants pour se donner des repères communs, communiquer aux familles et élèves un bilan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095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8668" y="179706"/>
            <a:ext cx="7703820" cy="65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352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t="48292" r="23047" b="38283"/>
          <a:stretch/>
        </p:blipFill>
        <p:spPr>
          <a:xfrm>
            <a:off x="53458" y="971551"/>
            <a:ext cx="8979694" cy="3076575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 rotWithShape="1">
          <a:blip r:embed="rId2"/>
          <a:srcRect t="90521"/>
          <a:stretch/>
        </p:blipFill>
        <p:spPr>
          <a:xfrm>
            <a:off x="1385649" y="5543551"/>
            <a:ext cx="6315313" cy="9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37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285751"/>
            <a:ext cx="8286750" cy="65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5" y="438150"/>
            <a:ext cx="86010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5633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881516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35445" y="5727628"/>
            <a:ext cx="647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Deux types d’échelles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70517" y="71787"/>
            <a:ext cx="8177735" cy="523220"/>
          </a:xfrm>
          <a:prstGeom prst="rect">
            <a:avLst/>
          </a:prstGeom>
          <a:solidFill>
            <a:srgbClr val="A2C8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Echelle analytique / sommative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652574" y="1450026"/>
            <a:ext cx="656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Permet une analyse plus détaillée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95317" y="2147793"/>
            <a:ext cx="855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Peut-être utilisée par l’élève en auto-évaluation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24066" y="3941219"/>
            <a:ext cx="698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critères sont explicites (indicateurs)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335445" y="4746422"/>
            <a:ext cx="698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Ces outils permettront de situer sur l’échelle globale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95317" y="2766416"/>
            <a:ext cx="855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Donne des repères précis pour repérer ce qui est acquis et ce sur quoi il faut travailler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945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  <p:bldP spid="1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7088" y="0"/>
            <a:ext cx="8605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7237" y="152400"/>
            <a:ext cx="7558088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2" t="50163" r="23562" b="10119"/>
          <a:stretch/>
        </p:blipFill>
        <p:spPr bwMode="auto">
          <a:xfrm>
            <a:off x="1181894" y="1291106"/>
            <a:ext cx="6190993" cy="348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3132" y="4666132"/>
            <a:ext cx="55231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Par matière, les compétences à évaluer sont réparties par trimestre afin de s’assurer que toutes les compétences soient étudiées au cours de l’année et ainsi permettre une évaluation progressive.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Christine FERMAUT - DDEC44 - Pôle PEP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92180" y="262305"/>
            <a:ext cx="151216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Collège Bon Conseil</a:t>
            </a:r>
          </a:p>
          <a:p>
            <a:pPr algn="ctr"/>
            <a:r>
              <a:rPr lang="fr-FR" dirty="0"/>
              <a:t>Nantes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6261201"/>
            <a:ext cx="6858000" cy="5968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43000" y="6250375"/>
            <a:ext cx="754089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En-Tête commune pour toutes les évaluations de 6ème</a:t>
            </a:r>
          </a:p>
        </p:txBody>
      </p:sp>
    </p:spTree>
    <p:extLst>
      <p:ext uri="{BB962C8B-B14F-4D97-AF65-F5344CB8AC3E}">
        <p14:creationId xmlns:p14="http://schemas.microsoft.com/office/powerpoint/2010/main" val="41806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5570" t="8768" r="16023" b="8592"/>
          <a:stretch/>
        </p:blipFill>
        <p:spPr>
          <a:xfrm>
            <a:off x="1278083" y="1341873"/>
            <a:ext cx="5997633" cy="5434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9754" y="1341873"/>
            <a:ext cx="83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SVT 6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"/>
            <a:ext cx="9144000" cy="873471"/>
          </a:xfrm>
          <a:prstGeom prst="rect">
            <a:avLst/>
          </a:prstGeom>
          <a:solidFill>
            <a:srgbClr val="A2C816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outils de suivi Elève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0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332" y="1573658"/>
            <a:ext cx="77542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L’auto-évaluation consiste, pour l’élève, à analyser sa production ou sa maîtrise d’une compétence. Cette pratique pédagogique vise à renforcer l’autonomie de l’élève dans ses apprentissages. Identifier ses points forts et ses points faibles</a:t>
            </a:r>
            <a:r>
              <a:rPr lang="fr-FR" dirty="0" smtClean="0"/>
              <a:t>.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capacité à </a:t>
            </a:r>
            <a:r>
              <a:rPr lang="fr-FR" b="1" dirty="0"/>
              <a:t>s’auto-évaluer est liée à la confiance que l’élève a en ses potentialité</a:t>
            </a:r>
            <a:r>
              <a:rPr lang="fr-FR" dirty="0"/>
              <a:t>s, à l’estime qu’il se porte et à sa capacité d’observation et </a:t>
            </a:r>
            <a:r>
              <a:rPr lang="fr-FR" dirty="0" smtClean="0"/>
              <a:t>d’analyse.  </a:t>
            </a:r>
            <a:r>
              <a:rPr lang="fr-FR" dirty="0"/>
              <a:t>Elle oblige l’élève à se regarder, à s’analyser 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195883" y="614823"/>
            <a:ext cx="410074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L’auto </a:t>
            </a:r>
            <a:r>
              <a:rPr lang="fr-FR" dirty="0"/>
              <a:t>é</a:t>
            </a:r>
            <a:r>
              <a:rPr lang="fr-FR" dirty="0" smtClean="0"/>
              <a:t>valuation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81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54541" y="733569"/>
            <a:ext cx="3980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 COMPÉTENCE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9516" y="5009692"/>
            <a:ext cx="1462581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1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E</a:t>
            </a:r>
            <a:r>
              <a:rPr lang="fr-FR" sz="2000" b="1" dirty="0" smtClean="0">
                <a:solidFill>
                  <a:schemeClr val="tx2"/>
                </a:solidFill>
              </a:rPr>
              <a:t>n action</a:t>
            </a:r>
          </a:p>
          <a:p>
            <a:pPr algn="ctr"/>
            <a:endParaRPr lang="fr-FR" sz="2000" b="1" dirty="0">
              <a:solidFill>
                <a:schemeClr val="tx2"/>
              </a:solidFill>
            </a:endParaRPr>
          </a:p>
          <a:p>
            <a:pPr algn="ctr"/>
            <a:endParaRPr lang="fr-FR" sz="2000" b="1" dirty="0" smtClean="0">
              <a:solidFill>
                <a:srgbClr val="FF0000"/>
              </a:solidFill>
            </a:endParaRPr>
          </a:p>
          <a:p>
            <a:pPr algn="ctr"/>
            <a:endParaRPr lang="fr-FR" sz="800" b="1" dirty="0">
              <a:solidFill>
                <a:srgbClr val="FF000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fr-FR" sz="700" b="1" dirty="0">
                <a:solidFill>
                  <a:srgbClr val="FF0000"/>
                </a:solidFill>
              </a:rPr>
              <a:t> 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44264" y="4990469"/>
            <a:ext cx="24537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par 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des situations problèmes 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ou 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tâches complexes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91134" y="5009692"/>
            <a:ext cx="3149082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300" b="1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fr-FR" sz="2000" b="1" dirty="0">
                <a:solidFill>
                  <a:schemeClr val="bg1"/>
                </a:solidFill>
              </a:rPr>
              <a:t>avec en amont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</a:rPr>
              <a:t>une progression d’apprentissage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   </a:t>
            </a:r>
            <a:r>
              <a:rPr lang="fr-FR" sz="2000" b="1" dirty="0">
                <a:solidFill>
                  <a:schemeClr val="bg1"/>
                </a:solidFill>
              </a:rPr>
              <a:t>menant à une tâche complexe</a:t>
            </a:r>
          </a:p>
          <a:p>
            <a:pPr algn="ctr"/>
            <a:r>
              <a:rPr lang="fr-FR" sz="5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2" name="Diagramme 11"/>
          <p:cNvGraphicFramePr/>
          <p:nvPr>
            <p:extLst/>
          </p:nvPr>
        </p:nvGraphicFramePr>
        <p:xfrm>
          <a:off x="5154516" y="897490"/>
          <a:ext cx="2824553" cy="266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 rot="18006230">
            <a:off x="5227146" y="1729640"/>
            <a:ext cx="1747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connaissance</a:t>
            </a:r>
            <a:endParaRPr lang="fr-FR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960906">
            <a:off x="6462277" y="1714251"/>
            <a:ext cx="11702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attitude</a:t>
            </a:r>
          </a:p>
        </p:txBody>
      </p:sp>
      <p:sp>
        <p:nvSpPr>
          <p:cNvPr id="15" name="Rectangle 14"/>
          <p:cNvSpPr/>
          <p:nvPr/>
        </p:nvSpPr>
        <p:spPr>
          <a:xfrm rot="194868">
            <a:off x="5771141" y="2676642"/>
            <a:ext cx="15330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savoir-faire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6714" y="1950114"/>
            <a:ext cx="3013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s’évalue</a:t>
            </a:r>
          </a:p>
        </p:txBody>
      </p:sp>
      <p:cxnSp>
        <p:nvCxnSpPr>
          <p:cNvPr id="18" name="Connecteur droit avec flèche 17"/>
          <p:cNvCxnSpPr>
            <a:endCxn id="9" idx="0"/>
          </p:cNvCxnSpPr>
          <p:nvPr/>
        </p:nvCxnSpPr>
        <p:spPr>
          <a:xfrm flipH="1">
            <a:off x="1430807" y="2884570"/>
            <a:ext cx="1794282" cy="212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10" idx="0"/>
          </p:cNvCxnSpPr>
          <p:nvPr/>
        </p:nvCxnSpPr>
        <p:spPr>
          <a:xfrm flipH="1">
            <a:off x="3471114" y="2884570"/>
            <a:ext cx="163626" cy="2105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018788" y="2859745"/>
            <a:ext cx="2176739" cy="2119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1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Graphic spid="12" grpId="0">
        <p:bldAsOne/>
      </p:bldGraphic>
      <p:bldP spid="16" grpId="0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1_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1214</TotalTime>
  <Words>4419</Words>
  <Application>Microsoft Macintosh PowerPoint</Application>
  <PresentationFormat>Présentation à l'écran (4:3)</PresentationFormat>
  <Paragraphs>755</Paragraphs>
  <Slides>90</Slides>
  <Notes>39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90</vt:i4>
      </vt:variant>
    </vt:vector>
  </HeadingPairs>
  <TitlesOfParts>
    <vt:vector size="93" baseType="lpstr">
      <vt:lpstr>Perception</vt:lpstr>
      <vt:lpstr>Health Fitness 16x9</vt:lpstr>
      <vt:lpstr>1_Health Fitness 16x9</vt:lpstr>
      <vt:lpstr>L’EVALUATION POSITIVE</vt:lpstr>
      <vt:lpstr>Présentation PowerPoint</vt:lpstr>
      <vt:lpstr>Présentation PowerPoint</vt:lpstr>
      <vt:lpstr>Présentation PowerPoint</vt:lpstr>
      <vt:lpstr> Et aujourd’hui ??? </vt:lpstr>
      <vt:lpstr>Présentation PowerPoint</vt:lpstr>
      <vt:lpstr> identifier les besoins:  diagnostiquer</vt:lpstr>
      <vt:lpstr>Impliquer l’ élève dans son évaluation</vt:lpstr>
      <vt:lpstr>Présentation PowerPoint</vt:lpstr>
      <vt:lpstr>Présentation PowerPoint</vt:lpstr>
      <vt:lpstr>Présentation PowerPoint</vt:lpstr>
      <vt:lpstr>Faire EVOLUER l’évaluation sommative ce que l’on s’autorise…?.</vt:lpstr>
      <vt:lpstr> nécessite une annonce claire des objectifs</vt:lpstr>
      <vt:lpstr>Se questionner  …</vt:lpstr>
      <vt:lpstr>Présentation PowerPoint</vt:lpstr>
      <vt:lpstr> partir du quotidien de la classe</vt:lpstr>
      <vt:lpstr> oser les évaluations adaptées et différenciées</vt:lpstr>
      <vt:lpstr>Présentation PowerPoint</vt:lpstr>
      <vt:lpstr>Se questionner  …</vt:lpstr>
      <vt:lpstr>Présentation PowerPoint</vt:lpstr>
      <vt:lpstr>Estime de soi</vt:lpstr>
      <vt:lpstr>Adopter une posture bienveillante</vt:lpstr>
      <vt:lpstr>Aider l’enfant à pointer ce qu’il sait faire</vt:lpstr>
      <vt:lpstr>coopérative</vt:lpstr>
      <vt:lpstr>Pratiquer un enseignement explicite</vt:lpstr>
      <vt:lpstr>DONC ….</vt:lpstr>
      <vt:lpstr> quelles Évolutions?</vt:lpstr>
      <vt:lpstr>Un outil: les échelles descriptives</vt:lpstr>
      <vt:lpstr>Présentation PowerPoint</vt:lpstr>
      <vt:lpstr>Présentation PowerPoint</vt:lpstr>
      <vt:lpstr>Présentation PowerPoint</vt:lpstr>
      <vt:lpstr>Si besoin: rappel terminologique</vt:lpstr>
      <vt:lpstr>Présentation PowerPoint</vt:lpstr>
      <vt:lpstr>LES  3  TYPES  DE  DESCRIPTEURS</vt:lpstr>
      <vt:lpstr>LES PROBLEMATIQUES DE L’EVALUATION POSITIVE</vt:lpstr>
      <vt:lpstr>Comment faire de l’ Évaluation positive un réel outil au service de l’apprentissage de l'Elève ?</vt:lpstr>
      <vt:lpstr>DES PISTES POUR PLACER L’ÉVALUATION POSITIVE DANS UNE DÉMARCHE D’APPRENTISSAGE</vt:lpstr>
      <vt:lpstr>CONCLUSION </vt:lpstr>
      <vt:lpstr>Présentation PowerPoint</vt:lpstr>
      <vt:lpstr>Présentation PowerPoint</vt:lpstr>
      <vt:lpstr>La rédaction des appréciations</vt:lpstr>
      <vt:lpstr>Présentation PowerPoint</vt:lpstr>
      <vt:lpstr> CONTENU</vt:lpstr>
      <vt:lpstr> CONTENU</vt:lpstr>
      <vt:lpstr>La rédaction des bulletins quelques questions préalables à se poser …</vt:lpstr>
      <vt:lpstr>1) A qui s’adresse-t-on ?</vt:lpstr>
      <vt:lpstr>2) Qu’est ce qu’on vise à travers l’écrit ?  </vt:lpstr>
      <vt:lpstr>Sur quoi centre-t-on les appréciations ?</vt:lpstr>
      <vt:lpstr>L’identification des progrès</vt:lpstr>
      <vt:lpstr>5) La place des différents acteurs</vt:lpstr>
      <vt:lpstr>Présentation PowerPoint</vt:lpstr>
      <vt:lpstr>Présentation PowerPoint</vt:lpstr>
      <vt:lpstr>Présentation PowerPoint</vt:lpstr>
      <vt:lpstr>Définir  les  appréciations</vt:lpstr>
      <vt:lpstr>Une affaire  de  MOTS </vt:lpstr>
      <vt:lpstr>DEPASSER LES mots-tiroirs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j’exprime les choses ?</vt:lpstr>
      <vt:lpstr>Les  apprÉciations  statiques, FIGÉES</vt:lpstr>
      <vt:lpstr>LES APPRECIATIONS DYNAMIQUES</vt:lpstr>
      <vt:lpstr>LES APPRECIATIONS INCITATIVES</vt:lpstr>
      <vt:lpstr>A eviter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Rédiger  des  appréciations  signifiantes</vt:lpstr>
      <vt:lpstr>Des  appréciations  incitatives</vt:lpstr>
      <vt:lpstr>Des  appréciations  prophétiques</vt:lpstr>
      <vt:lpstr>Des  appréciations  « VERDICTS »</vt:lpstr>
      <vt:lpstr>Présentation PowerPoint</vt:lpstr>
      <vt:lpstr>Les échelles descriptives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L’EVALUATION POSITIVE</dc:title>
  <dc:creator>janig &amp; richard chouin</dc:creator>
  <cp:lastModifiedBy>janig &amp; richard chouin</cp:lastModifiedBy>
  <cp:revision>65</cp:revision>
  <dcterms:created xsi:type="dcterms:W3CDTF">2018-04-02T09:06:08Z</dcterms:created>
  <dcterms:modified xsi:type="dcterms:W3CDTF">2018-04-19T17:07:40Z</dcterms:modified>
</cp:coreProperties>
</file>