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19"/>
  </p:notesMasterIdLst>
  <p:sldIdLst>
    <p:sldId id="256" r:id="rId6"/>
    <p:sldId id="257" r:id="rId7"/>
    <p:sldId id="271" r:id="rId8"/>
    <p:sldId id="273" r:id="rId9"/>
    <p:sldId id="270" r:id="rId10"/>
    <p:sldId id="258" r:id="rId11"/>
    <p:sldId id="268" r:id="rId12"/>
    <p:sldId id="269" r:id="rId13"/>
    <p:sldId id="274" r:id="rId14"/>
    <p:sldId id="275" r:id="rId15"/>
    <p:sldId id="264" r:id="rId16"/>
    <p:sldId id="26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8852A-9715-4DEB-899B-41E3D1D4D554}" type="datetimeFigureOut">
              <a:rPr lang="en-US" smtClean="0"/>
              <a:pPr/>
              <a:t>12/1/2018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3C7DDB-6F68-45FF-ABA2-FD801BDF11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C7DDB-6F68-45FF-ABA2-FD801BDF11A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1944A2-B9C5-4F5A-A8D2-C52426E4E9E9}" type="datetimeFigureOut">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944A2-B9C5-4F5A-A8D2-C52426E4E9E9}" type="datetimeFigureOut">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944A2-B9C5-4F5A-A8D2-C52426E4E9E9}" type="datetimeFigureOut">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1"/>
            <a:ext cx="8229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1"/>
            <a:ext cx="8229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944A2-B9C5-4F5A-A8D2-C52426E4E9E9}" type="datetimeFigureOut">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1"/>
            <a:ext cx="8229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944A2-B9C5-4F5A-A8D2-C52426E4E9E9}" type="datetimeFigureOut">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1"/>
            <a:ext cx="8229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1944A2-B9C5-4F5A-A8D2-C52426E4E9E9}" type="datetimeFigureOut">
              <a:rPr lang="en-US" smtClean="0"/>
              <a:pPr/>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1"/>
            <a:ext cx="8229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1944A2-B9C5-4F5A-A8D2-C52426E4E9E9}" type="datetimeFigureOut">
              <a:rPr lang="en-US" smtClean="0"/>
              <a:pPr/>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2E1944A2-B9C5-4F5A-A8D2-C52426E4E9E9}" type="datetimeFigureOut">
              <a:rPr lang="en-US" sz="1200" kern="1200">
                <a:solidFill>
                  <a:prstClr val="black">
                    <a:tint val="75000"/>
                  </a:prstClr>
                </a:solidFill>
                <a:latin typeface="Calibri"/>
                <a:ea typeface="+mn-ea"/>
                <a:cs typeface="+mn-cs"/>
              </a:rPr>
              <a:pPr algn="l" rtl="0"/>
              <a:t>12/1/2018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6115C4B0-B261-447A-817D-3CCA1AE8B359}"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1944A2-B9C5-4F5A-A8D2-C52426E4E9E9}" type="datetimeFigureOut">
              <a:rPr lang="en-US" smtClean="0"/>
              <a:pPr/>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944A2-B9C5-4F5A-A8D2-C52426E4E9E9}" type="datetimeFigureOut">
              <a:rPr lang="en-US" smtClean="0"/>
              <a:pPr/>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944A2-B9C5-4F5A-A8D2-C52426E4E9E9}" type="datetimeFigureOut">
              <a:rPr lang="en-US" smtClean="0"/>
              <a:pPr/>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944A2-B9C5-4F5A-A8D2-C52426E4E9E9}" type="datetimeFigureOut">
              <a:rPr lang="en-US" smtClean="0"/>
              <a:pPr/>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5C4B0-B261-447A-817D-3CCA1AE8B3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944A2-B9C5-4F5A-A8D2-C52426E4E9E9}" type="datetimeFigureOut">
              <a:rPr lang="en-US" smtClean="0"/>
              <a:pPr/>
              <a:t>12/1/2018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5C4B0-B261-447A-817D-3CCA1AE8B359}" type="slidenum">
              <a:rPr lang="en-US" smtClean="0"/>
              <a:pPr/>
              <a:t>‹#›</a:t>
            </a:fld>
            <a:endParaRPr lang="en-US"/>
          </a:p>
        </p:txBody>
      </p:sp>
      <p:pic>
        <p:nvPicPr>
          <p:cNvPr id="1026" name="Picture 2" descr="C:\Documents and Settings\fserban\Desktop\FICEP\sigla-CSR-4-300x104.jpg"/>
          <p:cNvPicPr>
            <a:picLocks noChangeAspect="1" noChangeArrowheads="1"/>
          </p:cNvPicPr>
          <p:nvPr userDrawn="1"/>
        </p:nvPicPr>
        <p:blipFill>
          <a:blip r:embed="rId13" cstate="print"/>
          <a:srcRect/>
          <a:stretch>
            <a:fillRect/>
          </a:stretch>
        </p:blipFill>
        <p:spPr bwMode="auto">
          <a:xfrm>
            <a:off x="228600" y="5791200"/>
            <a:ext cx="2857500" cy="990600"/>
          </a:xfrm>
          <a:prstGeom prst="rect">
            <a:avLst/>
          </a:prstGeom>
          <a:noFill/>
        </p:spPr>
      </p:pic>
      <p:pic>
        <p:nvPicPr>
          <p:cNvPr id="1027" name="Picture 3" descr="C:\Documents and Settings\fserban\Desktop\FICEP\tabaraFicep 3.jpg"/>
          <p:cNvPicPr>
            <a:picLocks noChangeAspect="1" noChangeArrowheads="1"/>
          </p:cNvPicPr>
          <p:nvPr userDrawn="1"/>
        </p:nvPicPr>
        <p:blipFill>
          <a:blip r:embed="rId14" cstate="print"/>
          <a:srcRect l="15151" r="12879"/>
          <a:stretch>
            <a:fillRect/>
          </a:stretch>
        </p:blipFill>
        <p:spPr bwMode="auto">
          <a:xfrm>
            <a:off x="7467600" y="0"/>
            <a:ext cx="1447800" cy="2011680"/>
          </a:xfrm>
          <a:prstGeom prst="rect">
            <a:avLst/>
          </a:prstGeom>
          <a:noFill/>
        </p:spPr>
      </p:pic>
      <p:pic>
        <p:nvPicPr>
          <p:cNvPr id="1028" name="Picture 4" descr="C:\Documents and Settings\fserban\Desktop\FICEP\logo ficep.jpg"/>
          <p:cNvPicPr>
            <a:picLocks noChangeAspect="1" noChangeArrowheads="1"/>
          </p:cNvPicPr>
          <p:nvPr userDrawn="1"/>
        </p:nvPicPr>
        <p:blipFill>
          <a:blip r:embed="rId15" cstate="print"/>
          <a:srcRect/>
          <a:stretch>
            <a:fillRect/>
          </a:stretch>
        </p:blipFill>
        <p:spPr bwMode="auto">
          <a:xfrm>
            <a:off x="6553200" y="5895975"/>
            <a:ext cx="2117932" cy="8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E1944A2-B9C5-4F5A-A8D2-C52426E4E9E9}" type="datetimeFigureOut">
              <a:rPr lang="en-US" kern="1200" smtClean="0">
                <a:solidFill>
                  <a:prstClr val="black">
                    <a:tint val="75000"/>
                  </a:prstClr>
                </a:solidFill>
                <a:latin typeface="Calibri"/>
                <a:ea typeface="+mn-ea"/>
                <a:cs typeface="+mn-cs"/>
              </a:rPr>
              <a:pPr rtl="0"/>
              <a:t>12/1/2018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115C4B0-B261-447A-817D-3CCA1AE8B359}"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pic>
        <p:nvPicPr>
          <p:cNvPr id="1026" name="Picture 2" descr="C:\Documents and Settings\fserban\Desktop\FICEP\sigla-CSR-4-300x104.jpg"/>
          <p:cNvPicPr>
            <a:picLocks noChangeAspect="1" noChangeArrowheads="1"/>
          </p:cNvPicPr>
          <p:nvPr userDrawn="1"/>
        </p:nvPicPr>
        <p:blipFill>
          <a:blip r:embed="rId13" cstate="print"/>
          <a:srcRect/>
          <a:stretch>
            <a:fillRect/>
          </a:stretch>
        </p:blipFill>
        <p:spPr bwMode="auto">
          <a:xfrm>
            <a:off x="228600" y="5791200"/>
            <a:ext cx="2857500" cy="990600"/>
          </a:xfrm>
          <a:prstGeom prst="rect">
            <a:avLst/>
          </a:prstGeom>
          <a:noFill/>
        </p:spPr>
      </p:pic>
      <p:pic>
        <p:nvPicPr>
          <p:cNvPr id="1027" name="Picture 3" descr="C:\Documents and Settings\fserban\Desktop\FICEP\tabaraFicep 3.jpg"/>
          <p:cNvPicPr>
            <a:picLocks noChangeAspect="1" noChangeArrowheads="1"/>
          </p:cNvPicPr>
          <p:nvPr userDrawn="1"/>
        </p:nvPicPr>
        <p:blipFill>
          <a:blip r:embed="rId14" cstate="print"/>
          <a:srcRect l="15151" r="12879"/>
          <a:stretch>
            <a:fillRect/>
          </a:stretch>
        </p:blipFill>
        <p:spPr bwMode="auto">
          <a:xfrm>
            <a:off x="7467600" y="0"/>
            <a:ext cx="1447800" cy="2011680"/>
          </a:xfrm>
          <a:prstGeom prst="rect">
            <a:avLst/>
          </a:prstGeom>
          <a:noFill/>
        </p:spPr>
      </p:pic>
      <p:pic>
        <p:nvPicPr>
          <p:cNvPr id="1028" name="Picture 4" descr="C:\Documents and Settings\fserban\Desktop\FICEP\logo ficep.jpg"/>
          <p:cNvPicPr>
            <a:picLocks noChangeAspect="1" noChangeArrowheads="1"/>
          </p:cNvPicPr>
          <p:nvPr userDrawn="1"/>
        </p:nvPicPr>
        <p:blipFill>
          <a:blip r:embed="rId15" cstate="print"/>
          <a:srcRect/>
          <a:stretch>
            <a:fillRect/>
          </a:stretch>
        </p:blipFill>
        <p:spPr bwMode="auto">
          <a:xfrm>
            <a:off x="6553200" y="5895975"/>
            <a:ext cx="2117932" cy="8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E1944A2-B9C5-4F5A-A8D2-C52426E4E9E9}" type="datetimeFigureOut">
              <a:rPr lang="en-US" kern="1200" smtClean="0">
                <a:solidFill>
                  <a:prstClr val="black">
                    <a:tint val="75000"/>
                  </a:prstClr>
                </a:solidFill>
                <a:latin typeface="Calibri"/>
                <a:ea typeface="+mn-ea"/>
                <a:cs typeface="+mn-cs"/>
              </a:rPr>
              <a:pPr rtl="0"/>
              <a:t>12/1/2018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115C4B0-B261-447A-817D-3CCA1AE8B359}"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pic>
        <p:nvPicPr>
          <p:cNvPr id="1026" name="Picture 2" descr="C:\Documents and Settings\fserban\Desktop\FICEP\sigla-CSR-4-300x104.jpg"/>
          <p:cNvPicPr>
            <a:picLocks noChangeAspect="1" noChangeArrowheads="1"/>
          </p:cNvPicPr>
          <p:nvPr userDrawn="1"/>
        </p:nvPicPr>
        <p:blipFill>
          <a:blip r:embed="rId13" cstate="print"/>
          <a:srcRect/>
          <a:stretch>
            <a:fillRect/>
          </a:stretch>
        </p:blipFill>
        <p:spPr bwMode="auto">
          <a:xfrm>
            <a:off x="228600" y="5791200"/>
            <a:ext cx="2857500" cy="990600"/>
          </a:xfrm>
          <a:prstGeom prst="rect">
            <a:avLst/>
          </a:prstGeom>
          <a:noFill/>
        </p:spPr>
      </p:pic>
      <p:pic>
        <p:nvPicPr>
          <p:cNvPr id="1027" name="Picture 3" descr="C:\Documents and Settings\fserban\Desktop\FICEP\tabaraFicep 3.jpg"/>
          <p:cNvPicPr>
            <a:picLocks noChangeAspect="1" noChangeArrowheads="1"/>
          </p:cNvPicPr>
          <p:nvPr userDrawn="1"/>
        </p:nvPicPr>
        <p:blipFill>
          <a:blip r:embed="rId14" cstate="print"/>
          <a:srcRect l="15151" r="12879"/>
          <a:stretch>
            <a:fillRect/>
          </a:stretch>
        </p:blipFill>
        <p:spPr bwMode="auto">
          <a:xfrm>
            <a:off x="7467600" y="0"/>
            <a:ext cx="1447800" cy="2011680"/>
          </a:xfrm>
          <a:prstGeom prst="rect">
            <a:avLst/>
          </a:prstGeom>
          <a:noFill/>
        </p:spPr>
      </p:pic>
      <p:pic>
        <p:nvPicPr>
          <p:cNvPr id="1028" name="Picture 4" descr="C:\Documents and Settings\fserban\Desktop\FICEP\logo ficep.jpg"/>
          <p:cNvPicPr>
            <a:picLocks noChangeAspect="1" noChangeArrowheads="1"/>
          </p:cNvPicPr>
          <p:nvPr userDrawn="1"/>
        </p:nvPicPr>
        <p:blipFill>
          <a:blip r:embed="rId15" cstate="print"/>
          <a:srcRect/>
          <a:stretch>
            <a:fillRect/>
          </a:stretch>
        </p:blipFill>
        <p:spPr bwMode="auto">
          <a:xfrm>
            <a:off x="6553200" y="5895975"/>
            <a:ext cx="2117932" cy="8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E1944A2-B9C5-4F5A-A8D2-C52426E4E9E9}" type="datetimeFigureOut">
              <a:rPr lang="en-US" kern="1200" smtClean="0">
                <a:solidFill>
                  <a:prstClr val="black">
                    <a:tint val="75000"/>
                  </a:prstClr>
                </a:solidFill>
                <a:latin typeface="Calibri"/>
                <a:ea typeface="+mn-ea"/>
                <a:cs typeface="+mn-cs"/>
              </a:rPr>
              <a:pPr rtl="0"/>
              <a:t>12/1/2018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115C4B0-B261-447A-817D-3CCA1AE8B359}"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pic>
        <p:nvPicPr>
          <p:cNvPr id="1026" name="Picture 2" descr="C:\Documents and Settings\fserban\Desktop\FICEP\sigla-CSR-4-300x104.jpg"/>
          <p:cNvPicPr>
            <a:picLocks noChangeAspect="1" noChangeArrowheads="1"/>
          </p:cNvPicPr>
          <p:nvPr userDrawn="1"/>
        </p:nvPicPr>
        <p:blipFill>
          <a:blip r:embed="rId13" cstate="print"/>
          <a:srcRect/>
          <a:stretch>
            <a:fillRect/>
          </a:stretch>
        </p:blipFill>
        <p:spPr bwMode="auto">
          <a:xfrm>
            <a:off x="228600" y="5791200"/>
            <a:ext cx="2857500" cy="990600"/>
          </a:xfrm>
          <a:prstGeom prst="rect">
            <a:avLst/>
          </a:prstGeom>
          <a:noFill/>
        </p:spPr>
      </p:pic>
      <p:pic>
        <p:nvPicPr>
          <p:cNvPr id="1027" name="Picture 3" descr="C:\Documents and Settings\fserban\Desktop\FICEP\tabaraFicep 3.jpg"/>
          <p:cNvPicPr>
            <a:picLocks noChangeAspect="1" noChangeArrowheads="1"/>
          </p:cNvPicPr>
          <p:nvPr userDrawn="1"/>
        </p:nvPicPr>
        <p:blipFill>
          <a:blip r:embed="rId14" cstate="print"/>
          <a:srcRect l="15151" r="12879"/>
          <a:stretch>
            <a:fillRect/>
          </a:stretch>
        </p:blipFill>
        <p:spPr bwMode="auto">
          <a:xfrm>
            <a:off x="7467600" y="0"/>
            <a:ext cx="1447800" cy="2011680"/>
          </a:xfrm>
          <a:prstGeom prst="rect">
            <a:avLst/>
          </a:prstGeom>
          <a:noFill/>
        </p:spPr>
      </p:pic>
      <p:pic>
        <p:nvPicPr>
          <p:cNvPr id="1028" name="Picture 4" descr="C:\Documents and Settings\fserban\Desktop\FICEP\logo ficep.jpg"/>
          <p:cNvPicPr>
            <a:picLocks noChangeAspect="1" noChangeArrowheads="1"/>
          </p:cNvPicPr>
          <p:nvPr userDrawn="1"/>
        </p:nvPicPr>
        <p:blipFill>
          <a:blip r:embed="rId15" cstate="print"/>
          <a:srcRect/>
          <a:stretch>
            <a:fillRect/>
          </a:stretch>
        </p:blipFill>
        <p:spPr bwMode="auto">
          <a:xfrm>
            <a:off x="6553200" y="5895975"/>
            <a:ext cx="2117932" cy="8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E1944A2-B9C5-4F5A-A8D2-C52426E4E9E9}" type="datetimeFigureOut">
              <a:rPr lang="en-US" kern="1200" smtClean="0">
                <a:solidFill>
                  <a:prstClr val="black">
                    <a:tint val="75000"/>
                  </a:prstClr>
                </a:solidFill>
                <a:latin typeface="Calibri"/>
                <a:ea typeface="+mn-ea"/>
                <a:cs typeface="+mn-cs"/>
              </a:rPr>
              <a:pPr rtl="0"/>
              <a:t>12/1/2018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115C4B0-B261-447A-817D-3CCA1AE8B359}"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pic>
        <p:nvPicPr>
          <p:cNvPr id="1026" name="Picture 2" descr="C:\Documents and Settings\fserban\Desktop\FICEP\sigla-CSR-4-300x104.jpg"/>
          <p:cNvPicPr>
            <a:picLocks noChangeAspect="1" noChangeArrowheads="1"/>
          </p:cNvPicPr>
          <p:nvPr userDrawn="1"/>
        </p:nvPicPr>
        <p:blipFill>
          <a:blip r:embed="rId13" cstate="print"/>
          <a:srcRect/>
          <a:stretch>
            <a:fillRect/>
          </a:stretch>
        </p:blipFill>
        <p:spPr bwMode="auto">
          <a:xfrm>
            <a:off x="228600" y="5791200"/>
            <a:ext cx="2857500" cy="990600"/>
          </a:xfrm>
          <a:prstGeom prst="rect">
            <a:avLst/>
          </a:prstGeom>
          <a:noFill/>
        </p:spPr>
      </p:pic>
      <p:pic>
        <p:nvPicPr>
          <p:cNvPr id="1027" name="Picture 3" descr="C:\Documents and Settings\fserban\Desktop\FICEP\tabaraFicep 3.jpg"/>
          <p:cNvPicPr>
            <a:picLocks noChangeAspect="1" noChangeArrowheads="1"/>
          </p:cNvPicPr>
          <p:nvPr userDrawn="1"/>
        </p:nvPicPr>
        <p:blipFill>
          <a:blip r:embed="rId14" cstate="print"/>
          <a:srcRect l="15151" r="12879"/>
          <a:stretch>
            <a:fillRect/>
          </a:stretch>
        </p:blipFill>
        <p:spPr bwMode="auto">
          <a:xfrm>
            <a:off x="7467600" y="0"/>
            <a:ext cx="1447800" cy="2011680"/>
          </a:xfrm>
          <a:prstGeom prst="rect">
            <a:avLst/>
          </a:prstGeom>
          <a:noFill/>
        </p:spPr>
      </p:pic>
      <p:pic>
        <p:nvPicPr>
          <p:cNvPr id="1028" name="Picture 4" descr="C:\Documents and Settings\fserban\Desktop\FICEP\logo ficep.jpg"/>
          <p:cNvPicPr>
            <a:picLocks noChangeAspect="1" noChangeArrowheads="1"/>
          </p:cNvPicPr>
          <p:nvPr userDrawn="1"/>
        </p:nvPicPr>
        <p:blipFill>
          <a:blip r:embed="rId15" cstate="print"/>
          <a:srcRect/>
          <a:stretch>
            <a:fillRect/>
          </a:stretch>
        </p:blipFill>
        <p:spPr bwMode="auto">
          <a:xfrm>
            <a:off x="6553200" y="5895975"/>
            <a:ext cx="2117932" cy="8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hyperlink" Target="http://www.ffgames2019.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87775"/>
            <a:ext cx="7772400" cy="1470025"/>
          </a:xfrm>
        </p:spPr>
        <p:txBody>
          <a:bodyPr>
            <a:normAutofit fontScale="90000"/>
          </a:bodyPr>
          <a:lstStyle/>
          <a:p>
            <a:r>
              <a:rPr lang="en-US" b="1" dirty="0" smtClean="0"/>
              <a:t>FICEP –FISEC GAMES, BUCHAREST ROMANIA 2019</a:t>
            </a:r>
            <a:br>
              <a:rPr lang="en-US" b="1" dirty="0" smtClean="0"/>
            </a:br>
            <a:endParaRPr lang="en-US" sz="2400" b="1" dirty="0"/>
          </a:p>
        </p:txBody>
      </p:sp>
      <p:pic>
        <p:nvPicPr>
          <p:cNvPr id="4" name="Picture 3" descr="20180718_203122.jpg"/>
          <p:cNvPicPr>
            <a:picLocks noChangeAspect="1"/>
          </p:cNvPicPr>
          <p:nvPr/>
        </p:nvPicPr>
        <p:blipFill>
          <a:blip r:embed="rId2" cstate="print"/>
          <a:stretch>
            <a:fillRect/>
          </a:stretch>
        </p:blipFill>
        <p:spPr>
          <a:xfrm>
            <a:off x="609600" y="381000"/>
            <a:ext cx="8229600" cy="3352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010400" cy="1143000"/>
          </a:xfrm>
        </p:spPr>
        <p:txBody>
          <a:bodyPr/>
          <a:lstStyle/>
          <a:p>
            <a:r>
              <a:rPr lang="en-US" b="1" dirty="0" smtClean="0"/>
              <a:t>Communication</a:t>
            </a:r>
            <a:endParaRPr lang="en-US" b="1" dirty="0"/>
          </a:p>
        </p:txBody>
      </p:sp>
      <p:pic>
        <p:nvPicPr>
          <p:cNvPr id="5" name="Content Placeholder 4" descr="rookie-plus-screenshot-posts.jpg"/>
          <p:cNvPicPr>
            <a:picLocks noGrp="1" noChangeAspect="1"/>
          </p:cNvPicPr>
          <p:nvPr>
            <p:ph idx="1"/>
          </p:nvPr>
        </p:nvPicPr>
        <p:blipFill>
          <a:blip r:embed="rId2" cstate="print"/>
          <a:stretch>
            <a:fillRect/>
          </a:stretch>
        </p:blipFill>
        <p:spPr>
          <a:xfrm>
            <a:off x="381000" y="1219200"/>
            <a:ext cx="3810000" cy="5334000"/>
          </a:xfrm>
        </p:spPr>
      </p:pic>
      <p:pic>
        <p:nvPicPr>
          <p:cNvPr id="6" name="Picture 5" descr="courtside-screenshot-players.jpg"/>
          <p:cNvPicPr>
            <a:picLocks noChangeAspect="1"/>
          </p:cNvPicPr>
          <p:nvPr/>
        </p:nvPicPr>
        <p:blipFill>
          <a:blip r:embed="rId3"/>
          <a:stretch>
            <a:fillRect/>
          </a:stretch>
        </p:blipFill>
        <p:spPr>
          <a:xfrm>
            <a:off x="4800600" y="1219200"/>
            <a:ext cx="3886200" cy="5257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b="1" dirty="0" smtClean="0"/>
              <a:t>MASS, OPENING </a:t>
            </a:r>
            <a:r>
              <a:rPr lang="en-US" b="1" dirty="0" smtClean="0"/>
              <a:t>AND CLOSING CEREMONIES</a:t>
            </a:r>
            <a:endParaRPr lang="en-US" b="1" dirty="0"/>
          </a:p>
        </p:txBody>
      </p:sp>
      <p:sp>
        <p:nvSpPr>
          <p:cNvPr id="3" name="Content Placeholder 2"/>
          <p:cNvSpPr>
            <a:spLocks noGrp="1"/>
          </p:cNvSpPr>
          <p:nvPr>
            <p:ph idx="1"/>
          </p:nvPr>
        </p:nvSpPr>
        <p:spPr>
          <a:xfrm>
            <a:off x="457200" y="1752601"/>
            <a:ext cx="8229600" cy="1676400"/>
          </a:xfrm>
        </p:spPr>
        <p:txBody>
          <a:bodyPr>
            <a:normAutofit fontScale="92500" lnSpcReduction="10000"/>
          </a:bodyPr>
          <a:lstStyle/>
          <a:p>
            <a:pPr>
              <a:buNone/>
            </a:pPr>
            <a:r>
              <a:rPr lang="en-US" sz="2400" b="1" dirty="0" smtClean="0"/>
              <a:t>The </a:t>
            </a:r>
            <a:r>
              <a:rPr lang="en-US" sz="2400" b="1" dirty="0" smtClean="0"/>
              <a:t>Holy Mass </a:t>
            </a:r>
            <a:r>
              <a:rPr lang="en-US" sz="2400" b="1" dirty="0" smtClean="0"/>
              <a:t>will be held in the Roman Catholic </a:t>
            </a:r>
            <a:r>
              <a:rPr lang="en-US" sz="2400" b="1" dirty="0" smtClean="0"/>
              <a:t>Cathedral </a:t>
            </a:r>
            <a:r>
              <a:rPr lang="en-US" sz="2400" b="1" dirty="0" smtClean="0"/>
              <a:t>of Bucharest, situated in the center of the city.</a:t>
            </a:r>
            <a:endParaRPr lang="en-US" sz="2400" dirty="0" smtClean="0"/>
          </a:p>
          <a:p>
            <a:pPr>
              <a:buNone/>
            </a:pPr>
            <a:r>
              <a:rPr lang="en-US" sz="2400" b="1" dirty="0" smtClean="0"/>
              <a:t>For </a:t>
            </a:r>
            <a:r>
              <a:rPr lang="en-US" sz="2400" b="1" dirty="0" smtClean="0"/>
              <a:t>the opening and closing ceremonies, we will </a:t>
            </a:r>
            <a:r>
              <a:rPr lang="en-US" sz="2400" b="1" dirty="0" smtClean="0"/>
              <a:t>use the Polyvalent Hall</a:t>
            </a:r>
            <a:r>
              <a:rPr lang="en-US" sz="2400" b="1" dirty="0" smtClean="0"/>
              <a:t>, </a:t>
            </a:r>
            <a:r>
              <a:rPr lang="en-US" sz="2400" b="1" dirty="0" smtClean="0"/>
              <a:t>situated </a:t>
            </a:r>
            <a:r>
              <a:rPr lang="en-US" sz="2400" b="1" dirty="0" smtClean="0"/>
              <a:t>close (15 minutes by bus) </a:t>
            </a:r>
            <a:r>
              <a:rPr lang="en-US" sz="2400" b="1" dirty="0" smtClean="0"/>
              <a:t>to the Accommodation </a:t>
            </a:r>
            <a:r>
              <a:rPr lang="en-US" sz="2400" b="1" dirty="0" smtClean="0"/>
              <a:t>site.</a:t>
            </a:r>
            <a:endParaRPr lang="en-US" sz="2400" b="1" dirty="0" smtClean="0"/>
          </a:p>
        </p:txBody>
      </p:sp>
      <p:sp>
        <p:nvSpPr>
          <p:cNvPr id="5" name="TextBox 4"/>
          <p:cNvSpPr txBox="1"/>
          <p:nvPr/>
        </p:nvSpPr>
        <p:spPr>
          <a:xfrm>
            <a:off x="609600" y="3886200"/>
            <a:ext cx="3124200" cy="369332"/>
          </a:xfrm>
          <a:prstGeom prst="rect">
            <a:avLst/>
          </a:prstGeom>
          <a:noFill/>
        </p:spPr>
        <p:txBody>
          <a:bodyPr wrap="square" rtlCol="0">
            <a:spAutoFit/>
          </a:bodyPr>
          <a:lstStyle/>
          <a:p>
            <a:r>
              <a:rPr lang="en-US" dirty="0" smtClean="0"/>
              <a:t>POLYVALENT HALL</a:t>
            </a:r>
            <a:endParaRPr lang="en-US" dirty="0"/>
          </a:p>
        </p:txBody>
      </p:sp>
      <p:pic>
        <p:nvPicPr>
          <p:cNvPr id="6" name="Picture 5" descr="catedrala.jpg"/>
          <p:cNvPicPr>
            <a:picLocks noChangeAspect="1"/>
          </p:cNvPicPr>
          <p:nvPr/>
        </p:nvPicPr>
        <p:blipFill>
          <a:blip r:embed="rId2"/>
          <a:stretch>
            <a:fillRect/>
          </a:stretch>
        </p:blipFill>
        <p:spPr>
          <a:xfrm>
            <a:off x="5791200" y="4343400"/>
            <a:ext cx="3091721" cy="2057400"/>
          </a:xfrm>
          <a:prstGeom prst="rect">
            <a:avLst/>
          </a:prstGeom>
        </p:spPr>
      </p:pic>
      <p:sp>
        <p:nvSpPr>
          <p:cNvPr id="7" name="TextBox 6"/>
          <p:cNvSpPr txBox="1"/>
          <p:nvPr/>
        </p:nvSpPr>
        <p:spPr>
          <a:xfrm>
            <a:off x="5638800" y="3886200"/>
            <a:ext cx="3298532" cy="369332"/>
          </a:xfrm>
          <a:prstGeom prst="rect">
            <a:avLst/>
          </a:prstGeom>
          <a:noFill/>
        </p:spPr>
        <p:txBody>
          <a:bodyPr wrap="none" rtlCol="0">
            <a:spAutoFit/>
          </a:bodyPr>
          <a:lstStyle/>
          <a:p>
            <a:r>
              <a:rPr lang="en-US" dirty="0" smtClean="0"/>
              <a:t>CATHOLIC CATHEDRAL ST JOSEPH</a:t>
            </a:r>
            <a:endParaRPr lang="en-US" dirty="0"/>
          </a:p>
        </p:txBody>
      </p:sp>
      <p:pic>
        <p:nvPicPr>
          <p:cNvPr id="8" name="Picture 7" descr="850_2_sala-polivalenta2.jpg"/>
          <p:cNvPicPr>
            <a:picLocks noChangeAspect="1"/>
          </p:cNvPicPr>
          <p:nvPr/>
        </p:nvPicPr>
        <p:blipFill>
          <a:blip r:embed="rId3"/>
          <a:stretch>
            <a:fillRect/>
          </a:stretch>
        </p:blipFill>
        <p:spPr>
          <a:xfrm>
            <a:off x="228600" y="4322378"/>
            <a:ext cx="4114800" cy="212834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010400" cy="1143000"/>
          </a:xfrm>
        </p:spPr>
        <p:txBody>
          <a:bodyPr/>
          <a:lstStyle/>
          <a:p>
            <a:r>
              <a:rPr lang="en-US" b="1" dirty="0" smtClean="0"/>
              <a:t>Youth Village and </a:t>
            </a:r>
            <a:r>
              <a:rPr lang="en-US" b="1" dirty="0" err="1" smtClean="0"/>
              <a:t>Bazar</a:t>
            </a:r>
            <a:endParaRPr lang="en-US" b="1" dirty="0"/>
          </a:p>
        </p:txBody>
      </p:sp>
      <p:sp>
        <p:nvSpPr>
          <p:cNvPr id="3" name="Content Placeholder 2"/>
          <p:cNvSpPr>
            <a:spLocks noGrp="1"/>
          </p:cNvSpPr>
          <p:nvPr>
            <p:ph idx="1"/>
          </p:nvPr>
        </p:nvSpPr>
        <p:spPr>
          <a:xfrm>
            <a:off x="381000" y="1295400"/>
            <a:ext cx="8229600" cy="3200400"/>
          </a:xfrm>
        </p:spPr>
        <p:txBody>
          <a:bodyPr>
            <a:normAutofit fontScale="92500" lnSpcReduction="10000"/>
          </a:bodyPr>
          <a:lstStyle/>
          <a:p>
            <a:pPr>
              <a:buNone/>
            </a:pPr>
            <a:r>
              <a:rPr lang="en-US" sz="2400" b="1" dirty="0" smtClean="0"/>
              <a:t>Inside the Accommodation site, we will organize  a stage  for the evening program and the Youth Village for the participants.</a:t>
            </a:r>
          </a:p>
          <a:p>
            <a:pPr>
              <a:buNone/>
            </a:pPr>
            <a:r>
              <a:rPr lang="en-US" sz="2400" b="1" dirty="0" smtClean="0"/>
              <a:t>For the cultural evening, we propose to have a short program(10 minutes), made by the participants of each country, which can be a dance, a song or anything else specific to the country.</a:t>
            </a:r>
          </a:p>
          <a:p>
            <a:pPr>
              <a:buNone/>
            </a:pPr>
            <a:r>
              <a:rPr lang="en-US" sz="2400" b="1" dirty="0" smtClean="0"/>
              <a:t>During the Games, all the participants and officials, will visit the Palace of the Parliament.</a:t>
            </a:r>
          </a:p>
          <a:p>
            <a:pPr>
              <a:buNone/>
            </a:pPr>
            <a:r>
              <a:rPr lang="en-US" sz="2400" b="1" dirty="0" smtClean="0"/>
              <a:t>The Youth Forum and the Bazaar, will take place at the accommodation site.</a:t>
            </a:r>
          </a:p>
          <a:p>
            <a:pPr>
              <a:buNone/>
            </a:pPr>
            <a:endParaRPr lang="en-US" sz="2400" b="1" dirty="0"/>
          </a:p>
        </p:txBody>
      </p:sp>
      <p:pic>
        <p:nvPicPr>
          <p:cNvPr id="4" name="Picture 3" descr="Palatul_Parlamentului.jpg"/>
          <p:cNvPicPr>
            <a:picLocks noChangeAspect="1"/>
          </p:cNvPicPr>
          <p:nvPr/>
        </p:nvPicPr>
        <p:blipFill>
          <a:blip r:embed="rId2"/>
          <a:stretch>
            <a:fillRect/>
          </a:stretch>
        </p:blipFill>
        <p:spPr>
          <a:xfrm>
            <a:off x="2362200" y="4460240"/>
            <a:ext cx="4064000" cy="23977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09800"/>
            <a:ext cx="7010400" cy="1143000"/>
          </a:xfrm>
        </p:spPr>
        <p:txBody>
          <a:bodyPr/>
          <a:lstStyle/>
          <a:p>
            <a:r>
              <a:rPr lang="en-US" b="1" dirty="0" smtClean="0"/>
              <a:t>See you in Bucharest!</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010400" cy="1143000"/>
          </a:xfrm>
        </p:spPr>
        <p:txBody>
          <a:bodyPr>
            <a:normAutofit fontScale="90000"/>
          </a:bodyPr>
          <a:lstStyle/>
          <a:p>
            <a:r>
              <a:rPr lang="it-IT" b="1" dirty="0" smtClean="0"/>
              <a:t>FICEP-FISEC GAMES, BUCHAREST ROMANIA 2019</a:t>
            </a:r>
            <a:r>
              <a:rPr lang="en-US" dirty="0"/>
              <a:t/>
            </a:r>
            <a:br>
              <a:rPr lang="en-US" dirty="0"/>
            </a:br>
            <a:endParaRPr lang="en-US" sz="2000" dirty="0"/>
          </a:p>
        </p:txBody>
      </p:sp>
      <p:sp>
        <p:nvSpPr>
          <p:cNvPr id="3" name="Content Placeholder 2"/>
          <p:cNvSpPr>
            <a:spLocks noGrp="1"/>
          </p:cNvSpPr>
          <p:nvPr>
            <p:ph idx="1"/>
          </p:nvPr>
        </p:nvSpPr>
        <p:spPr>
          <a:xfrm>
            <a:off x="457200" y="1676401"/>
            <a:ext cx="8229600" cy="4495800"/>
          </a:xfrm>
        </p:spPr>
        <p:txBody>
          <a:bodyPr>
            <a:normAutofit lnSpcReduction="10000"/>
          </a:bodyPr>
          <a:lstStyle/>
          <a:p>
            <a:r>
              <a:rPr lang="en-US" b="1" dirty="0" smtClean="0"/>
              <a:t>Organizers</a:t>
            </a:r>
          </a:p>
          <a:p>
            <a:pPr>
              <a:buFont typeface="Wingdings" pitchFamily="2" charset="2"/>
              <a:buChar char="Ø"/>
            </a:pPr>
            <a:r>
              <a:rPr lang="en-US" sz="2400" dirty="0" err="1" smtClean="0"/>
              <a:t>Fédération</a:t>
            </a:r>
            <a:r>
              <a:rPr lang="en-US" sz="2400" dirty="0" smtClean="0"/>
              <a:t> </a:t>
            </a:r>
            <a:r>
              <a:rPr lang="en-US" sz="2400" dirty="0" err="1" smtClean="0"/>
              <a:t>Internationale</a:t>
            </a:r>
            <a:r>
              <a:rPr lang="en-US" sz="2400" dirty="0" smtClean="0"/>
              <a:t> </a:t>
            </a:r>
            <a:r>
              <a:rPr lang="en-US" sz="2400" dirty="0" err="1" smtClean="0"/>
              <a:t>Catholique</a:t>
            </a:r>
            <a:r>
              <a:rPr lang="en-US" sz="2400" dirty="0" smtClean="0"/>
              <a:t> </a:t>
            </a:r>
            <a:r>
              <a:rPr lang="en-US" sz="2400" dirty="0" err="1" smtClean="0"/>
              <a:t>d’Education</a:t>
            </a:r>
            <a:r>
              <a:rPr lang="en-US" sz="2400" dirty="0" smtClean="0"/>
              <a:t> Physique et Sportive (FICEP)</a:t>
            </a:r>
          </a:p>
          <a:p>
            <a:pPr>
              <a:buNone/>
            </a:pPr>
            <a:r>
              <a:rPr lang="en-US" sz="2400" dirty="0" smtClean="0"/>
              <a:t>22 rue </a:t>
            </a:r>
            <a:r>
              <a:rPr lang="en-US" sz="2400" dirty="0" err="1" smtClean="0"/>
              <a:t>Oberkampf</a:t>
            </a:r>
            <a:r>
              <a:rPr lang="en-US" sz="2400" dirty="0" smtClean="0"/>
              <a:t>, F-75011 PARIS</a:t>
            </a:r>
          </a:p>
          <a:p>
            <a:pPr>
              <a:buFont typeface="Wingdings" pitchFamily="2" charset="2"/>
              <a:buChar char="Ø"/>
            </a:pPr>
            <a:r>
              <a:rPr lang="fr-FR" sz="2400" dirty="0" smtClean="0"/>
              <a:t>Fédération Internationale Sportive de l’Enseignement Catholique(FISEC)</a:t>
            </a:r>
          </a:p>
          <a:p>
            <a:pPr>
              <a:buNone/>
            </a:pPr>
            <a:r>
              <a:rPr lang="fr-FR" sz="2400" dirty="0" smtClean="0"/>
              <a:t>277, rue Saint-Jacques F75240. Cedex 05 -Paris </a:t>
            </a:r>
            <a:endParaRPr lang="en-US" sz="2400" dirty="0" smtClean="0"/>
          </a:p>
          <a:p>
            <a:r>
              <a:rPr lang="en-US" b="1" dirty="0" smtClean="0"/>
              <a:t>Host </a:t>
            </a:r>
            <a:r>
              <a:rPr lang="en-US" b="1" dirty="0" err="1" smtClean="0"/>
              <a:t>organisation</a:t>
            </a:r>
            <a:endParaRPr lang="en-US" b="1" dirty="0" smtClean="0"/>
          </a:p>
          <a:p>
            <a:pPr>
              <a:buFont typeface="Wingdings" pitchFamily="2" charset="2"/>
              <a:buChar char="Ø"/>
            </a:pPr>
            <a:r>
              <a:rPr lang="en-US" sz="2400" dirty="0" err="1" smtClean="0"/>
              <a:t>Asociatia</a:t>
            </a:r>
            <a:r>
              <a:rPr lang="en-US" sz="2400" dirty="0" smtClean="0"/>
              <a:t> </a:t>
            </a:r>
            <a:r>
              <a:rPr lang="en-US" sz="2400" dirty="0" err="1" smtClean="0"/>
              <a:t>Clubul</a:t>
            </a:r>
            <a:r>
              <a:rPr lang="en-US" sz="2400" dirty="0" smtClean="0"/>
              <a:t> </a:t>
            </a:r>
            <a:r>
              <a:rPr lang="en-US" sz="2400" dirty="0" err="1" smtClean="0"/>
              <a:t>Sportiv</a:t>
            </a:r>
            <a:r>
              <a:rPr lang="en-US" sz="2400" dirty="0" smtClean="0"/>
              <a:t> Roman (CSR)</a:t>
            </a:r>
          </a:p>
          <a:p>
            <a:pPr>
              <a:buNone/>
            </a:pPr>
            <a:r>
              <a:rPr lang="en-US" sz="2400" dirty="0" smtClean="0"/>
              <a:t>Str. </a:t>
            </a:r>
            <a:r>
              <a:rPr lang="en-US" sz="2400" dirty="0" err="1" smtClean="0"/>
              <a:t>Novaci</a:t>
            </a:r>
            <a:r>
              <a:rPr lang="en-US" sz="2400" dirty="0" smtClean="0"/>
              <a:t> nr. 7 Bl. P52 Sc. 1 </a:t>
            </a:r>
            <a:r>
              <a:rPr lang="en-US" sz="2400" dirty="0" err="1" smtClean="0"/>
              <a:t>Ap</a:t>
            </a:r>
            <a:r>
              <a:rPr lang="en-US" sz="2400" dirty="0" smtClean="0"/>
              <a:t> 6, sect.5 051726, Bucharest Romania</a:t>
            </a:r>
          </a:p>
          <a:p>
            <a:pPr>
              <a:buNone/>
            </a:pPr>
            <a:endParaRPr lang="en-US" dirty="0" smtClean="0"/>
          </a:p>
          <a:p>
            <a:pPr>
              <a:buNone/>
            </a:pPr>
            <a:endParaRPr lang="it-IT"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010400" cy="1143000"/>
          </a:xfrm>
        </p:spPr>
        <p:txBody>
          <a:bodyPr/>
          <a:lstStyle/>
          <a:p>
            <a:r>
              <a:rPr lang="en-US" b="1" dirty="0" smtClean="0"/>
              <a:t>How to arrive</a:t>
            </a:r>
            <a:endParaRPr lang="en-US" b="1" dirty="0"/>
          </a:p>
        </p:txBody>
      </p:sp>
      <p:sp>
        <p:nvSpPr>
          <p:cNvPr id="3" name="Content Placeholder 2"/>
          <p:cNvSpPr>
            <a:spLocks noGrp="1"/>
          </p:cNvSpPr>
          <p:nvPr>
            <p:ph idx="1"/>
          </p:nvPr>
        </p:nvSpPr>
        <p:spPr>
          <a:xfrm>
            <a:off x="457200" y="1371600"/>
            <a:ext cx="8229600" cy="5181600"/>
          </a:xfrm>
        </p:spPr>
        <p:txBody>
          <a:bodyPr>
            <a:normAutofit/>
          </a:bodyPr>
          <a:lstStyle/>
          <a:p>
            <a:pPr>
              <a:buNone/>
            </a:pPr>
            <a:r>
              <a:rPr lang="en-US" sz="2400" b="1" dirty="0" smtClean="0"/>
              <a:t>By plane: Henri </a:t>
            </a:r>
            <a:r>
              <a:rPr lang="en-US" sz="2400" b="1" dirty="0" err="1" smtClean="0"/>
              <a:t>Coanda</a:t>
            </a:r>
            <a:r>
              <a:rPr lang="en-US" sz="2400" b="1" dirty="0" smtClean="0"/>
              <a:t> International Airport is situated at 16 km away from the city center.</a:t>
            </a:r>
          </a:p>
          <a:p>
            <a:pPr>
              <a:buNone/>
            </a:pPr>
            <a:r>
              <a:rPr lang="en-US" sz="2400" b="1" dirty="0" smtClean="0"/>
              <a:t>By bus: The main highway in Romania is A1 which has the entrance point in </a:t>
            </a:r>
            <a:r>
              <a:rPr lang="en-US" sz="2400" b="1" dirty="0" err="1" smtClean="0"/>
              <a:t>Nadlac</a:t>
            </a:r>
            <a:r>
              <a:rPr lang="en-US" sz="2400" b="1" dirty="0" smtClean="0"/>
              <a:t> at the border with Hungary</a:t>
            </a:r>
          </a:p>
          <a:p>
            <a:pPr>
              <a:buNone/>
            </a:pPr>
            <a:r>
              <a:rPr lang="en-US" sz="2400" b="1" dirty="0" smtClean="0"/>
              <a:t>By train: The North </a:t>
            </a:r>
          </a:p>
          <a:p>
            <a:pPr>
              <a:buNone/>
            </a:pPr>
            <a:r>
              <a:rPr lang="en-US" sz="2400" b="1" dirty="0" smtClean="0"/>
              <a:t>Railway station, is  </a:t>
            </a:r>
          </a:p>
          <a:p>
            <a:pPr>
              <a:buNone/>
            </a:pPr>
            <a:r>
              <a:rPr lang="en-US" sz="2400" b="1" dirty="0" smtClean="0"/>
              <a:t>Situated close to the city</a:t>
            </a:r>
          </a:p>
          <a:p>
            <a:pPr>
              <a:buNone/>
            </a:pPr>
            <a:r>
              <a:rPr lang="en-US" sz="2400" b="1" dirty="0" smtClean="0"/>
              <a:t>Centre and has connection</a:t>
            </a:r>
          </a:p>
          <a:p>
            <a:pPr>
              <a:buNone/>
            </a:pPr>
            <a:r>
              <a:rPr lang="en-US" sz="2400" b="1" dirty="0" smtClean="0"/>
              <a:t>With the Subway network.</a:t>
            </a:r>
            <a:endParaRPr lang="en-US" sz="2400" b="1" dirty="0" smtClean="0"/>
          </a:p>
          <a:p>
            <a:pPr>
              <a:buNone/>
            </a:pPr>
            <a:endParaRPr lang="en-US" sz="2400" b="1" dirty="0"/>
          </a:p>
        </p:txBody>
      </p:sp>
      <p:pic>
        <p:nvPicPr>
          <p:cNvPr id="4" name="Picture 3" descr="romanianhighwaymap.gif"/>
          <p:cNvPicPr>
            <a:picLocks noChangeAspect="1"/>
          </p:cNvPicPr>
          <p:nvPr/>
        </p:nvPicPr>
        <p:blipFill>
          <a:blip r:embed="rId2"/>
          <a:stretch>
            <a:fillRect/>
          </a:stretch>
        </p:blipFill>
        <p:spPr>
          <a:xfrm>
            <a:off x="4038600" y="3044190"/>
            <a:ext cx="5105400" cy="38138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010400" cy="1143000"/>
          </a:xfrm>
        </p:spPr>
        <p:txBody>
          <a:bodyPr/>
          <a:lstStyle/>
          <a:p>
            <a:r>
              <a:rPr lang="en-US" b="1" dirty="0" smtClean="0"/>
              <a:t>Transport during the games</a:t>
            </a:r>
            <a:endParaRPr lang="en-US" b="1" dirty="0"/>
          </a:p>
        </p:txBody>
      </p:sp>
      <p:sp>
        <p:nvSpPr>
          <p:cNvPr id="3" name="Content Placeholder 2"/>
          <p:cNvSpPr>
            <a:spLocks noGrp="1"/>
          </p:cNvSpPr>
          <p:nvPr>
            <p:ph idx="1"/>
          </p:nvPr>
        </p:nvSpPr>
        <p:spPr/>
        <p:txBody>
          <a:bodyPr>
            <a:normAutofit/>
          </a:bodyPr>
          <a:lstStyle/>
          <a:p>
            <a:pPr>
              <a:buNone/>
            </a:pPr>
            <a:r>
              <a:rPr lang="en-US" sz="2400" b="1" dirty="0" smtClean="0"/>
              <a:t>The transfer from and to the airport, will be done </a:t>
            </a:r>
            <a:r>
              <a:rPr lang="en-US" sz="2400" b="1" dirty="0" smtClean="0"/>
              <a:t>by </a:t>
            </a:r>
            <a:r>
              <a:rPr lang="en-US" sz="2400" b="1" dirty="0" smtClean="0"/>
              <a:t>special buses, depending on the flight schedule of each delegation.</a:t>
            </a:r>
          </a:p>
          <a:p>
            <a:pPr>
              <a:buNone/>
            </a:pPr>
            <a:r>
              <a:rPr lang="en-US" sz="2400" b="1" dirty="0" smtClean="0"/>
              <a:t>The transport  to the </a:t>
            </a:r>
            <a:r>
              <a:rPr lang="en-US" sz="2400" b="1" dirty="0" smtClean="0"/>
              <a:t>Sports Venues, </a:t>
            </a:r>
            <a:r>
              <a:rPr lang="en-US" sz="2400" b="1" dirty="0" smtClean="0"/>
              <a:t>will be done by special buses.</a:t>
            </a:r>
            <a:endParaRPr lang="en-US" sz="2400" dirty="0" smtClean="0"/>
          </a:p>
          <a:p>
            <a:pPr>
              <a:buNone/>
            </a:pPr>
            <a:r>
              <a:rPr lang="en-US" sz="2400" b="1" dirty="0" smtClean="0"/>
              <a:t>The </a:t>
            </a:r>
            <a:r>
              <a:rPr lang="en-US" sz="2400" b="1" dirty="0" smtClean="0"/>
              <a:t>participants, </a:t>
            </a:r>
            <a:r>
              <a:rPr lang="en-US" sz="2400" b="1" dirty="0" smtClean="0"/>
              <a:t>will receive public transport tickets.</a:t>
            </a:r>
          </a:p>
          <a:p>
            <a:pPr>
              <a:buNone/>
            </a:pPr>
            <a:r>
              <a:rPr lang="en-US" sz="2400" b="1" dirty="0" smtClean="0"/>
              <a:t>For the officials, we will have mini buses.</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010400" cy="1143000"/>
          </a:xfrm>
        </p:spPr>
        <p:txBody>
          <a:bodyPr>
            <a:normAutofit fontScale="90000"/>
          </a:bodyPr>
          <a:lstStyle/>
          <a:p>
            <a:r>
              <a:rPr lang="en-US" b="1" dirty="0" smtClean="0"/>
              <a:t>ACCOMMODATION AND MEALS</a:t>
            </a:r>
            <a:endParaRPr lang="en-US" b="1" dirty="0"/>
          </a:p>
        </p:txBody>
      </p:sp>
      <p:sp>
        <p:nvSpPr>
          <p:cNvPr id="5" name="TextBox 4"/>
          <p:cNvSpPr txBox="1"/>
          <p:nvPr/>
        </p:nvSpPr>
        <p:spPr>
          <a:xfrm>
            <a:off x="228600" y="1295400"/>
            <a:ext cx="3505200" cy="4185761"/>
          </a:xfrm>
          <a:prstGeom prst="rect">
            <a:avLst/>
          </a:prstGeom>
          <a:noFill/>
        </p:spPr>
        <p:txBody>
          <a:bodyPr wrap="square" rtlCol="0">
            <a:spAutoFit/>
          </a:bodyPr>
          <a:lstStyle/>
          <a:p>
            <a:r>
              <a:rPr lang="en-US" sz="1400" b="1" dirty="0" smtClean="0"/>
              <a:t>Accommodation  of the participants will </a:t>
            </a:r>
            <a:r>
              <a:rPr lang="en-US" sz="1400" b="1" dirty="0" smtClean="0"/>
              <a:t>be </a:t>
            </a:r>
            <a:r>
              <a:rPr lang="en-US" sz="1400" b="1" dirty="0" smtClean="0"/>
              <a:t>in the  </a:t>
            </a:r>
            <a:r>
              <a:rPr lang="en-US" sz="1400" b="1" dirty="0" smtClean="0"/>
              <a:t>University Campus </a:t>
            </a:r>
            <a:r>
              <a:rPr lang="en-US" sz="1400" b="1" dirty="0" err="1" smtClean="0"/>
              <a:t>Arcca</a:t>
            </a:r>
            <a:r>
              <a:rPr lang="en-US" sz="1400" b="1" dirty="0" smtClean="0"/>
              <a:t>,  the </a:t>
            </a:r>
            <a:r>
              <a:rPr lang="en-US" sz="1400" b="1" dirty="0" smtClean="0"/>
              <a:t>biggest </a:t>
            </a:r>
            <a:r>
              <a:rPr lang="en-US" sz="1400" b="1" dirty="0" smtClean="0"/>
              <a:t> Private Campus </a:t>
            </a:r>
            <a:r>
              <a:rPr lang="en-US" sz="1400" b="1" dirty="0" smtClean="0"/>
              <a:t>in  </a:t>
            </a:r>
            <a:r>
              <a:rPr lang="en-US" sz="1400" b="1" dirty="0" smtClean="0"/>
              <a:t>Bucharest, with a capacity of </a:t>
            </a:r>
            <a:r>
              <a:rPr lang="en-US" sz="1400" b="1" dirty="0" smtClean="0"/>
              <a:t>2000 </a:t>
            </a:r>
            <a:r>
              <a:rPr lang="en-US" sz="1400" b="1" dirty="0" smtClean="0"/>
              <a:t>persons, out of which, 1000 will be available in July.</a:t>
            </a:r>
          </a:p>
          <a:p>
            <a:r>
              <a:rPr lang="en-US" sz="1400" b="1" dirty="0" smtClean="0"/>
              <a:t>For the officials, the accommodation will be in a hotel.</a:t>
            </a:r>
          </a:p>
          <a:p>
            <a:r>
              <a:rPr lang="en-US" sz="1400" b="1" dirty="0" smtClean="0"/>
              <a:t>All accommodation sites, have WI-FI inside the rooms.</a:t>
            </a:r>
          </a:p>
          <a:p>
            <a:r>
              <a:rPr lang="en-US" sz="1400" b="1" dirty="0" smtClean="0"/>
              <a:t>For the </a:t>
            </a:r>
            <a:r>
              <a:rPr lang="en-US" sz="1400" b="1" dirty="0" err="1" smtClean="0"/>
              <a:t>particpants</a:t>
            </a:r>
            <a:r>
              <a:rPr lang="en-US" sz="1400" b="1" dirty="0" smtClean="0"/>
              <a:t>, there is also the possibility to wash the clothes for a price of 4 euro(not included in the participation fee)</a:t>
            </a:r>
          </a:p>
          <a:p>
            <a:endParaRPr lang="en-US" sz="1400" b="1" dirty="0" smtClean="0"/>
          </a:p>
          <a:p>
            <a:r>
              <a:rPr lang="en-US" sz="1400" b="1" dirty="0" smtClean="0"/>
              <a:t>Meals will be served  at the accommodation site by a catering company </a:t>
            </a:r>
          </a:p>
          <a:p>
            <a:r>
              <a:rPr lang="en-US" sz="1400" b="1" dirty="0" smtClean="0"/>
              <a:t>(breakfast and dinner) and the </a:t>
            </a:r>
          </a:p>
          <a:p>
            <a:r>
              <a:rPr lang="en-US" sz="1400" b="1" dirty="0" smtClean="0"/>
              <a:t>lunch, close to each sports venue.</a:t>
            </a:r>
            <a:endParaRPr lang="en-US" sz="1400" b="1" dirty="0" smtClean="0"/>
          </a:p>
          <a:p>
            <a:endParaRPr lang="en-US" sz="1400" b="1" dirty="0" smtClean="0"/>
          </a:p>
          <a:p>
            <a:pPr lvl="1">
              <a:buFont typeface="Wingdings" pitchFamily="2" charset="2"/>
              <a:buChar char="v"/>
            </a:pPr>
            <a:endParaRPr lang="en-US" sz="1400" dirty="0" smtClean="0"/>
          </a:p>
        </p:txBody>
      </p:sp>
      <p:pic>
        <p:nvPicPr>
          <p:cNvPr id="8" name="Picture 7" descr="IMG_0188.jpeg"/>
          <p:cNvPicPr>
            <a:picLocks noChangeAspect="1"/>
          </p:cNvPicPr>
          <p:nvPr/>
        </p:nvPicPr>
        <p:blipFill>
          <a:blip r:embed="rId2" cstate="print"/>
          <a:stretch>
            <a:fillRect/>
          </a:stretch>
        </p:blipFill>
        <p:spPr>
          <a:xfrm>
            <a:off x="3886200" y="1219200"/>
            <a:ext cx="5080000" cy="3048000"/>
          </a:xfrm>
          <a:prstGeom prst="rect">
            <a:avLst/>
          </a:prstGeom>
        </p:spPr>
      </p:pic>
      <p:pic>
        <p:nvPicPr>
          <p:cNvPr id="10" name="Picture 9" descr="IMG_0194.jpeg"/>
          <p:cNvPicPr>
            <a:picLocks noChangeAspect="1"/>
          </p:cNvPicPr>
          <p:nvPr/>
        </p:nvPicPr>
        <p:blipFill>
          <a:blip r:embed="rId3" cstate="print"/>
          <a:stretch>
            <a:fillRect/>
          </a:stretch>
        </p:blipFill>
        <p:spPr>
          <a:xfrm>
            <a:off x="3200400" y="4419600"/>
            <a:ext cx="2819400" cy="2114550"/>
          </a:xfrm>
          <a:prstGeom prst="rect">
            <a:avLst/>
          </a:prstGeom>
        </p:spPr>
      </p:pic>
      <p:pic>
        <p:nvPicPr>
          <p:cNvPr id="11" name="Picture 10" descr="IMG_0202.jpeg"/>
          <p:cNvPicPr>
            <a:picLocks noChangeAspect="1"/>
          </p:cNvPicPr>
          <p:nvPr/>
        </p:nvPicPr>
        <p:blipFill>
          <a:blip r:embed="rId4" cstate="print"/>
          <a:stretch>
            <a:fillRect/>
          </a:stretch>
        </p:blipFill>
        <p:spPr>
          <a:xfrm>
            <a:off x="6172200" y="4419600"/>
            <a:ext cx="2743200" cy="2057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010400" cy="1143000"/>
          </a:xfrm>
        </p:spPr>
        <p:txBody>
          <a:bodyPr>
            <a:normAutofit/>
          </a:bodyPr>
          <a:lstStyle/>
          <a:p>
            <a:r>
              <a:rPr lang="en-US" b="1" dirty="0" smtClean="0"/>
              <a:t>SPORTS VENUES</a:t>
            </a:r>
            <a:endParaRPr lang="en-US" b="1" dirty="0"/>
          </a:p>
        </p:txBody>
      </p:sp>
      <p:sp>
        <p:nvSpPr>
          <p:cNvPr id="3" name="Content Placeholder 2"/>
          <p:cNvSpPr>
            <a:spLocks noGrp="1"/>
          </p:cNvSpPr>
          <p:nvPr>
            <p:ph idx="1"/>
          </p:nvPr>
        </p:nvSpPr>
        <p:spPr>
          <a:xfrm>
            <a:off x="228600" y="1676400"/>
            <a:ext cx="8763000" cy="4648200"/>
          </a:xfrm>
        </p:spPr>
        <p:txBody>
          <a:bodyPr>
            <a:normAutofit fontScale="55000" lnSpcReduction="20000"/>
          </a:bodyPr>
          <a:lstStyle/>
          <a:p>
            <a:pPr>
              <a:buNone/>
            </a:pPr>
            <a:r>
              <a:rPr lang="it-IT" sz="4000" dirty="0" smtClean="0"/>
              <a:t>For the sports activities, we will </a:t>
            </a:r>
            <a:r>
              <a:rPr lang="it-IT" sz="4000" dirty="0" smtClean="0"/>
              <a:t>use, </a:t>
            </a:r>
            <a:r>
              <a:rPr lang="it-IT" sz="4000" dirty="0" smtClean="0"/>
              <a:t>the facilities from </a:t>
            </a:r>
            <a:r>
              <a:rPr lang="it-IT" sz="4000" dirty="0" smtClean="0"/>
              <a:t>different parts of the city.</a:t>
            </a:r>
            <a:r>
              <a:rPr lang="it-IT" sz="2900" dirty="0" smtClean="0"/>
              <a:t> </a:t>
            </a:r>
            <a:r>
              <a:rPr lang="it-IT" sz="4000" dirty="0" smtClean="0"/>
              <a:t>for the following sports:</a:t>
            </a:r>
          </a:p>
          <a:p>
            <a:pPr marL="514350" indent="-514350">
              <a:buFont typeface="+mj-lt"/>
              <a:buAutoNum type="arabicPeriod"/>
            </a:pPr>
            <a:r>
              <a:rPr lang="it-IT" sz="4000" dirty="0" smtClean="0"/>
              <a:t>Swimming – indoor olympic </a:t>
            </a:r>
            <a:r>
              <a:rPr lang="it-IT" sz="4000" dirty="0" smtClean="0"/>
              <a:t>pool Izvorani Olympic Centre</a:t>
            </a:r>
            <a:endParaRPr lang="it-IT" sz="4000" dirty="0" smtClean="0"/>
          </a:p>
          <a:p>
            <a:pPr marL="514350" indent="-514350">
              <a:buFont typeface="+mj-lt"/>
              <a:buAutoNum type="arabicPeriod"/>
            </a:pPr>
            <a:r>
              <a:rPr lang="it-IT" sz="4000" dirty="0" smtClean="0"/>
              <a:t>Volleyball  - indoor </a:t>
            </a:r>
            <a:r>
              <a:rPr lang="it-IT" sz="4000" dirty="0" smtClean="0"/>
              <a:t>hall, Izvorani Olympic Centre</a:t>
            </a:r>
            <a:endParaRPr lang="it-IT" sz="4000" dirty="0" smtClean="0"/>
          </a:p>
          <a:p>
            <a:pPr marL="514350" indent="-514350">
              <a:buFont typeface="+mj-lt"/>
              <a:buAutoNum type="arabicPeriod"/>
            </a:pPr>
            <a:r>
              <a:rPr lang="it-IT" sz="4000" dirty="0" smtClean="0"/>
              <a:t>Gymnastics - </a:t>
            </a:r>
            <a:r>
              <a:rPr lang="it-IT" sz="4000" dirty="0" smtClean="0"/>
              <a:t>indoor hall, Izvorani Olympic Centre</a:t>
            </a:r>
            <a:endParaRPr lang="it-IT" sz="4000" dirty="0" smtClean="0"/>
          </a:p>
          <a:p>
            <a:pPr marL="514350" indent="-514350">
              <a:buFont typeface="+mj-lt"/>
              <a:buAutoNum type="arabicPeriod"/>
            </a:pPr>
            <a:r>
              <a:rPr lang="it-IT" sz="4000" dirty="0" smtClean="0"/>
              <a:t>Footbal </a:t>
            </a:r>
            <a:r>
              <a:rPr lang="it-IT" sz="4000" dirty="0" smtClean="0"/>
              <a:t>– grass pitch, </a:t>
            </a:r>
            <a:r>
              <a:rPr lang="it-IT" sz="4000" dirty="0" smtClean="0"/>
              <a:t>Agronomie</a:t>
            </a:r>
            <a:endParaRPr lang="it-IT" sz="4000" dirty="0" smtClean="0"/>
          </a:p>
          <a:p>
            <a:pPr marL="514350" indent="-514350">
              <a:buFont typeface="+mj-lt"/>
              <a:buAutoNum type="arabicPeriod"/>
            </a:pPr>
            <a:r>
              <a:rPr lang="it-IT" sz="4000" dirty="0" smtClean="0"/>
              <a:t>Basketball – Centrul Sportiv Apollo</a:t>
            </a:r>
            <a:endParaRPr lang="it-IT" sz="4000" dirty="0" smtClean="0"/>
          </a:p>
          <a:p>
            <a:pPr marL="514350" indent="-514350">
              <a:buFont typeface="+mj-lt"/>
              <a:buAutoNum type="arabicPeriod"/>
            </a:pPr>
            <a:r>
              <a:rPr lang="it-IT" sz="4000" dirty="0" smtClean="0"/>
              <a:t>Futsal - Sun Plaza Mall.</a:t>
            </a:r>
            <a:endParaRPr lang="it-IT" sz="4000" dirty="0" smtClean="0"/>
          </a:p>
          <a:p>
            <a:pPr marL="514350" indent="-514350">
              <a:buFont typeface="+mj-lt"/>
              <a:buAutoNum type="arabicPeriod"/>
            </a:pPr>
            <a:r>
              <a:rPr lang="it-IT" sz="4000" dirty="0" smtClean="0"/>
              <a:t>Table Tennis - Top </a:t>
            </a:r>
            <a:r>
              <a:rPr lang="it-IT" sz="4000" dirty="0" smtClean="0"/>
              <a:t>Tennis Arena</a:t>
            </a:r>
          </a:p>
          <a:p>
            <a:pPr marL="514350" indent="-514350">
              <a:buFont typeface="+mj-lt"/>
              <a:buAutoNum type="arabicPeriod"/>
            </a:pPr>
            <a:r>
              <a:rPr lang="it-IT" sz="4000" dirty="0" smtClean="0"/>
              <a:t>Athletics -  Stadium </a:t>
            </a:r>
            <a:r>
              <a:rPr lang="it-IT" sz="4000" dirty="0" smtClean="0"/>
              <a:t>Iolanda Balasz </a:t>
            </a:r>
            <a:r>
              <a:rPr lang="it-IT" sz="4000" dirty="0" smtClean="0"/>
              <a:t>Soter</a:t>
            </a:r>
          </a:p>
          <a:p>
            <a:pPr marL="514350" indent="-514350">
              <a:buFont typeface="+mj-lt"/>
              <a:buAutoNum type="arabicPeriod"/>
            </a:pPr>
            <a:r>
              <a:rPr lang="it-IT" sz="4000" dirty="0" smtClean="0"/>
              <a:t>Handball – indoor hall, Agronomie</a:t>
            </a:r>
          </a:p>
          <a:p>
            <a:pPr marL="514350" indent="-514350">
              <a:buNone/>
            </a:pPr>
            <a:endParaRPr lang="it-IT" sz="4000" dirty="0" smtClean="0"/>
          </a:p>
          <a:p>
            <a:pPr marL="514350" indent="-514350">
              <a:buNone/>
            </a:pPr>
            <a:r>
              <a:rPr lang="it-IT" sz="4000" dirty="0" smtClean="0"/>
              <a:t>All these sites are not fixed yet, it depends on the number of prticipants for each sport and are available to changes or replacements.</a:t>
            </a:r>
          </a:p>
          <a:p>
            <a:pPr marL="514350" indent="-514350">
              <a:buFont typeface="+mj-lt"/>
              <a:buAutoNum type="arabicPeriod"/>
            </a:pPr>
            <a:endParaRPr lang="it-IT" sz="4000" dirty="0" smtClean="0"/>
          </a:p>
          <a:p>
            <a:pPr marL="514350" indent="-514350">
              <a:buFont typeface="Wingdings" pitchFamily="2" charset="2"/>
              <a:buChar char="Ø"/>
            </a:pPr>
            <a:endParaRPr lang="it-IT" sz="4000" dirty="0" smtClean="0"/>
          </a:p>
          <a:p>
            <a:pPr marL="514350" indent="-514350">
              <a:buFont typeface="Wingdings" pitchFamily="2" charset="2"/>
              <a:buChar char="Ø"/>
            </a:pPr>
            <a:endParaRPr lang="it-IT" sz="4000" dirty="0" smtClean="0"/>
          </a:p>
          <a:p>
            <a:pPr marL="514350" indent="-514350">
              <a:buFont typeface="+mj-lt"/>
              <a:buAutoNum type="arabicPeriod"/>
            </a:pPr>
            <a:endParaRPr lang="it-IT" sz="4000" dirty="0" smtClean="0"/>
          </a:p>
          <a:p>
            <a:pPr marL="514350" indent="-514350">
              <a:buFont typeface="+mj-lt"/>
              <a:buAutoNum type="arabicPeriod"/>
            </a:pPr>
            <a:endParaRPr lang="it-IT" sz="4000" dirty="0" smtClean="0"/>
          </a:p>
          <a:p>
            <a:pPr marL="914400" lvl="1" indent="-514350">
              <a:buFont typeface="+mj-lt"/>
              <a:buAutoNum type="arabicPeriod"/>
            </a:pPr>
            <a:endParaRPr lang="it-IT" sz="3600" dirty="0" smtClean="0"/>
          </a:p>
          <a:p>
            <a:endParaRPr lang="it-IT" sz="3800" dirty="0" smtClean="0"/>
          </a:p>
          <a:p>
            <a:endParaRPr lang="en-US" sz="3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b="1" dirty="0" smtClean="0"/>
              <a:t>PICTURES OF THE SPORTS VENUES:</a:t>
            </a:r>
            <a:br>
              <a:rPr lang="en-US" b="1" dirty="0" smtClean="0"/>
            </a:br>
            <a:r>
              <a:rPr lang="en-US" b="1" dirty="0" smtClean="0"/>
              <a:t>IZVORANI</a:t>
            </a:r>
            <a:endParaRPr lang="en-US" b="1" dirty="0"/>
          </a:p>
        </p:txBody>
      </p:sp>
      <p:pic>
        <p:nvPicPr>
          <p:cNvPr id="4" name="Picture 3" descr="teren_de_tenis_sml.jpg"/>
          <p:cNvPicPr>
            <a:picLocks noChangeAspect="1"/>
          </p:cNvPicPr>
          <p:nvPr/>
        </p:nvPicPr>
        <p:blipFill>
          <a:blip r:embed="rId2"/>
          <a:stretch>
            <a:fillRect/>
          </a:stretch>
        </p:blipFill>
        <p:spPr>
          <a:xfrm>
            <a:off x="228600" y="990600"/>
            <a:ext cx="3124200" cy="2352339"/>
          </a:xfrm>
          <a:prstGeom prst="rect">
            <a:avLst/>
          </a:prstGeom>
        </p:spPr>
      </p:pic>
      <p:pic>
        <p:nvPicPr>
          <p:cNvPr id="5" name="Picture 4" descr="bazinul_olimpic_sml.jpg"/>
          <p:cNvPicPr>
            <a:picLocks noChangeAspect="1"/>
          </p:cNvPicPr>
          <p:nvPr/>
        </p:nvPicPr>
        <p:blipFill>
          <a:blip r:embed="rId3"/>
          <a:stretch>
            <a:fillRect/>
          </a:stretch>
        </p:blipFill>
        <p:spPr>
          <a:xfrm>
            <a:off x="5867400" y="914400"/>
            <a:ext cx="3087290" cy="2324547"/>
          </a:xfrm>
          <a:prstGeom prst="rect">
            <a:avLst/>
          </a:prstGeom>
        </p:spPr>
      </p:pic>
      <p:pic>
        <p:nvPicPr>
          <p:cNvPr id="6" name="Picture 5" descr="sala_de_gimnastica_2_sml.jpg"/>
          <p:cNvPicPr>
            <a:picLocks noChangeAspect="1"/>
          </p:cNvPicPr>
          <p:nvPr/>
        </p:nvPicPr>
        <p:blipFill>
          <a:blip r:embed="rId4"/>
          <a:stretch>
            <a:fillRect/>
          </a:stretch>
        </p:blipFill>
        <p:spPr>
          <a:xfrm>
            <a:off x="228600" y="4114800"/>
            <a:ext cx="3137296" cy="2362200"/>
          </a:xfrm>
          <a:prstGeom prst="rect">
            <a:avLst/>
          </a:prstGeom>
        </p:spPr>
      </p:pic>
      <p:pic>
        <p:nvPicPr>
          <p:cNvPr id="7" name="Picture 6" descr="sala_polivalenta_sml.jpg"/>
          <p:cNvPicPr>
            <a:picLocks noChangeAspect="1"/>
          </p:cNvPicPr>
          <p:nvPr/>
        </p:nvPicPr>
        <p:blipFill>
          <a:blip r:embed="rId5"/>
          <a:stretch>
            <a:fillRect/>
          </a:stretch>
        </p:blipFill>
        <p:spPr>
          <a:xfrm>
            <a:off x="6096000" y="4343400"/>
            <a:ext cx="3048000" cy="2294965"/>
          </a:xfrm>
          <a:prstGeom prst="rect">
            <a:avLst/>
          </a:prstGeom>
        </p:spPr>
      </p:pic>
      <p:pic>
        <p:nvPicPr>
          <p:cNvPr id="8" name="Picture 7"/>
          <p:cNvPicPr>
            <a:picLocks noChangeAspect="1" noChangeArrowheads="1"/>
          </p:cNvPicPr>
          <p:nvPr/>
        </p:nvPicPr>
        <p:blipFill>
          <a:blip r:embed="rId6" cstate="print"/>
          <a:srcRect/>
          <a:stretch>
            <a:fillRect/>
          </a:stretch>
        </p:blipFill>
        <p:spPr bwMode="auto">
          <a:xfrm>
            <a:off x="2819400" y="3048000"/>
            <a:ext cx="3581400" cy="1533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rmAutofit fontScale="90000"/>
          </a:bodyPr>
          <a:lstStyle/>
          <a:p>
            <a:r>
              <a:rPr lang="en-US" b="1" dirty="0" smtClean="0"/>
              <a:t>PICTURES OF THE SPORTS VENUES:</a:t>
            </a:r>
            <a:endParaRPr lang="en-US" b="1" dirty="0"/>
          </a:p>
        </p:txBody>
      </p:sp>
      <p:pic>
        <p:nvPicPr>
          <p:cNvPr id="4" name="Picture 3" descr="sala_agronomiei_large.jpg"/>
          <p:cNvPicPr>
            <a:picLocks noChangeAspect="1"/>
          </p:cNvPicPr>
          <p:nvPr/>
        </p:nvPicPr>
        <p:blipFill>
          <a:blip r:embed="rId2"/>
          <a:stretch>
            <a:fillRect/>
          </a:stretch>
        </p:blipFill>
        <p:spPr>
          <a:xfrm>
            <a:off x="381000" y="1600200"/>
            <a:ext cx="3048000" cy="2133600"/>
          </a:xfrm>
          <a:prstGeom prst="rect">
            <a:avLst/>
          </a:prstGeom>
        </p:spPr>
      </p:pic>
      <p:pic>
        <p:nvPicPr>
          <p:cNvPr id="6" name="Picture 5" descr="tenis de masa.jpg"/>
          <p:cNvPicPr>
            <a:picLocks noChangeAspect="1"/>
          </p:cNvPicPr>
          <p:nvPr/>
        </p:nvPicPr>
        <p:blipFill>
          <a:blip r:embed="rId3"/>
          <a:stretch>
            <a:fillRect/>
          </a:stretch>
        </p:blipFill>
        <p:spPr>
          <a:xfrm>
            <a:off x="381000" y="4572000"/>
            <a:ext cx="3124200" cy="2114550"/>
          </a:xfrm>
          <a:prstGeom prst="rect">
            <a:avLst/>
          </a:prstGeom>
        </p:spPr>
      </p:pic>
      <p:pic>
        <p:nvPicPr>
          <p:cNvPr id="7" name="Picture 6" descr="atletism.jpg"/>
          <p:cNvPicPr>
            <a:picLocks noChangeAspect="1"/>
          </p:cNvPicPr>
          <p:nvPr/>
        </p:nvPicPr>
        <p:blipFill>
          <a:blip r:embed="rId4"/>
          <a:stretch>
            <a:fillRect/>
          </a:stretch>
        </p:blipFill>
        <p:spPr>
          <a:xfrm>
            <a:off x="4800600" y="4572000"/>
            <a:ext cx="3124200" cy="2133600"/>
          </a:xfrm>
          <a:prstGeom prst="rect">
            <a:avLst/>
          </a:prstGeom>
        </p:spPr>
      </p:pic>
      <p:pic>
        <p:nvPicPr>
          <p:cNvPr id="12" name="Picture 11" descr="20181123_103555.jpg"/>
          <p:cNvPicPr>
            <a:picLocks noChangeAspect="1"/>
          </p:cNvPicPr>
          <p:nvPr/>
        </p:nvPicPr>
        <p:blipFill>
          <a:blip r:embed="rId5" cstate="print"/>
          <a:stretch>
            <a:fillRect/>
          </a:stretch>
        </p:blipFill>
        <p:spPr>
          <a:xfrm>
            <a:off x="4724401" y="1600200"/>
            <a:ext cx="3244814" cy="2057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010400" cy="1143000"/>
          </a:xfrm>
        </p:spPr>
        <p:txBody>
          <a:bodyPr/>
          <a:lstStyle/>
          <a:p>
            <a:r>
              <a:rPr lang="en-US" b="1" dirty="0" smtClean="0"/>
              <a:t>Communication</a:t>
            </a:r>
            <a:endParaRPr lang="en-US" b="1" dirty="0"/>
          </a:p>
        </p:txBody>
      </p:sp>
      <p:sp>
        <p:nvSpPr>
          <p:cNvPr id="3" name="Content Placeholder 2"/>
          <p:cNvSpPr>
            <a:spLocks noGrp="1"/>
          </p:cNvSpPr>
          <p:nvPr>
            <p:ph idx="1"/>
          </p:nvPr>
        </p:nvSpPr>
        <p:spPr>
          <a:xfrm>
            <a:off x="457200" y="1447800"/>
            <a:ext cx="8229600" cy="4343401"/>
          </a:xfrm>
        </p:spPr>
        <p:txBody>
          <a:bodyPr>
            <a:normAutofit fontScale="77500" lnSpcReduction="20000"/>
          </a:bodyPr>
          <a:lstStyle/>
          <a:p>
            <a:pPr>
              <a:buNone/>
            </a:pPr>
            <a:r>
              <a:rPr lang="en-US" sz="2400" b="1" dirty="0" smtClean="0"/>
              <a:t>The official website of the games is </a:t>
            </a:r>
            <a:r>
              <a:rPr lang="en-US" sz="2400" u="sng" dirty="0" smtClean="0">
                <a:hlinkClick r:id="rId2"/>
              </a:rPr>
              <a:t>www.ffgames2019.com</a:t>
            </a:r>
            <a:r>
              <a:rPr lang="en-US" sz="2400" u="sng" dirty="0" smtClean="0"/>
              <a:t> </a:t>
            </a:r>
            <a:r>
              <a:rPr lang="en-US" sz="2400" b="1" dirty="0" smtClean="0"/>
              <a:t>It will be on-line by the end of December2018.</a:t>
            </a:r>
          </a:p>
          <a:p>
            <a:pPr>
              <a:buNone/>
            </a:pPr>
            <a:r>
              <a:rPr lang="en-US" sz="2400" b="1" dirty="0" smtClean="0"/>
              <a:t>Besides the general info regarding the games, there will be a mini-site for each sport, which will contain all the teams, one profile for each player, all the fixtures, results, statistics, map of the sport venues, etc.  We will try to update the results on-line after each game, depending on the internet capability at the sport venues.</a:t>
            </a:r>
            <a:endParaRPr lang="en-US" sz="2400" b="1" dirty="0" smtClean="0"/>
          </a:p>
          <a:p>
            <a:pPr>
              <a:buNone/>
            </a:pPr>
            <a:r>
              <a:rPr lang="en-US" sz="2400" b="1" dirty="0" smtClean="0"/>
              <a:t>Registration will be made directly on the site, with all the data of the participants and officials, including the upload of the pictures for the accreditation pass.</a:t>
            </a:r>
          </a:p>
          <a:p>
            <a:pPr>
              <a:buNone/>
            </a:pPr>
            <a:r>
              <a:rPr lang="en-US" sz="2400" b="1" dirty="0" smtClean="0"/>
              <a:t>The accreditation pass will be on a PVC card</a:t>
            </a:r>
            <a:r>
              <a:rPr lang="en-US" sz="2400" b="1" dirty="0" smtClean="0"/>
              <a:t> </a:t>
            </a:r>
            <a:r>
              <a:rPr lang="en-US" sz="2400" b="1" dirty="0" smtClean="0"/>
              <a:t>and it will be printed directly with the picture, after the registration will be made. The cards will be given to the delegation leaders, after the check with the ID of the participants.  </a:t>
            </a:r>
            <a:endParaRPr lang="en-US" sz="2400" b="1" dirty="0" smtClean="0"/>
          </a:p>
          <a:p>
            <a:pPr>
              <a:buNone/>
            </a:pPr>
            <a:r>
              <a:rPr lang="en-US" sz="2400" b="1" dirty="0" smtClean="0"/>
              <a:t>All the bulletins of the games will be on the site only(no printing). It will contain only the general info about the daily program, because the fixtures and results are already on the site.</a:t>
            </a:r>
            <a:endParaRPr lang="en-US" sz="24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805</Words>
  <Application>Microsoft Office PowerPoint</Application>
  <PresentationFormat>On-screen Show (4:3)</PresentationFormat>
  <Paragraphs>73</Paragraphs>
  <Slides>13</Slides>
  <Notes>1</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Office Theme</vt:lpstr>
      <vt:lpstr>1_Office Theme</vt:lpstr>
      <vt:lpstr>2_Office Theme</vt:lpstr>
      <vt:lpstr>3_Office Theme</vt:lpstr>
      <vt:lpstr>4_Office Theme</vt:lpstr>
      <vt:lpstr>FICEP –FISEC GAMES, BUCHAREST ROMANIA 2019 </vt:lpstr>
      <vt:lpstr>FICEP-FISEC GAMES, BUCHAREST ROMANIA 2019 </vt:lpstr>
      <vt:lpstr>How to arrive</vt:lpstr>
      <vt:lpstr>Transport during the games</vt:lpstr>
      <vt:lpstr>ACCOMMODATION AND MEALS</vt:lpstr>
      <vt:lpstr>SPORTS VENUES</vt:lpstr>
      <vt:lpstr>PICTURES OF THE SPORTS VENUES: IZVORANI</vt:lpstr>
      <vt:lpstr>PICTURES OF THE SPORTS VENUES:</vt:lpstr>
      <vt:lpstr>Communication</vt:lpstr>
      <vt:lpstr>Communication</vt:lpstr>
      <vt:lpstr>MASS, OPENING AND CLOSING CEREMONIES</vt:lpstr>
      <vt:lpstr>Youth Village and Bazar</vt:lpstr>
      <vt:lpstr>See you in Bucharest!</vt:lpstr>
    </vt:vector>
  </TitlesOfParts>
  <Company>COSMOTE RMT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fserban</dc:creator>
  <cp:lastModifiedBy>HP</cp:lastModifiedBy>
  <cp:revision>89</cp:revision>
  <dcterms:created xsi:type="dcterms:W3CDTF">2012-05-14T09:11:59Z</dcterms:created>
  <dcterms:modified xsi:type="dcterms:W3CDTF">2018-12-01T07:02:49Z</dcterms:modified>
</cp:coreProperties>
</file>